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Bai Jamjuree" panose="020B0604020202020204" charset="-34"/>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Montserrat" panose="00000500000000000000" pitchFamily="2" charset="0"/>
      <p:regular r:id="rId30"/>
      <p:bold r:id="rId31"/>
      <p:italic r:id="rId32"/>
      <p:boldItalic r:id="rId33"/>
    </p:embeddedFont>
    <p:embeddedFont>
      <p:font typeface="Montserrat Black" panose="00000A00000000000000" pitchFamily="2" charset="0"/>
      <p:bold r:id="rId34"/>
      <p:boldItalic r:id="rId35"/>
    </p:embeddedFont>
    <p:embeddedFont>
      <p:font typeface="Montserrat Light" panose="00000400000000000000" pitchFamily="2" charset="0"/>
      <p:regular r:id="rId36"/>
      <p:bold r:id="rId37"/>
      <p:italic r:id="rId38"/>
      <p:boldItalic r:id="rId39"/>
    </p:embeddedFont>
    <p:embeddedFont>
      <p:font typeface="Montserrat Medium" panose="000006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68">
          <p15:clr>
            <a:srgbClr val="747775"/>
          </p15:clr>
        </p15:guide>
        <p15:guide id="2" orient="horz" pos="1598">
          <p15:clr>
            <a:srgbClr val="747775"/>
          </p15:clr>
        </p15:guide>
        <p15:guide id="3" orient="horz" pos="149">
          <p15:clr>
            <a:srgbClr val="747775"/>
          </p15:clr>
        </p15:guide>
        <p15:guide id="4" pos="980">
          <p15:clr>
            <a:srgbClr val="747775"/>
          </p15:clr>
        </p15:guide>
        <p15:guide id="5" pos="445">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a Luísa Ferreir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6F8682F-C7CA-474F-B0B9-9733AEB3FFA9}">
  <a:tblStyle styleId="{86F8682F-C7CA-474F-B0B9-9733AEB3FFA9}" styleName="Table_0">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rgbClr val="FFFFFF"/>
      </a:tcTxStyle>
      <a:tcStyle>
        <a:tcBdr/>
        <a:fill>
          <a:solidFill>
            <a:srgbClr val="4F81BD"/>
          </a:solidFill>
        </a:fill>
      </a:tcStyle>
    </a:lastCol>
    <a:firstCol>
      <a:tcTxStyle b="on" i="off">
        <a:font>
          <a:latin typeface="Calibri"/>
          <a:ea typeface="Calibri"/>
          <a:cs typeface="Calibri"/>
        </a:font>
        <a:srgbClr val="FFFFFF"/>
      </a:tcTxStyle>
      <a:tcStyle>
        <a:tcBdr/>
        <a:fill>
          <a:solidFill>
            <a:srgbClr val="4F81BD"/>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F81BD"/>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F81BD"/>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444" y="84"/>
      </p:cViewPr>
      <p:guideLst>
        <p:guide pos="368"/>
        <p:guide orient="horz" pos="1598"/>
        <p:guide orient="horz" pos="149"/>
        <p:guide pos="980"/>
        <p:guide pos="44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20.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4-12-18T20:34:11.882" idx="1">
    <p:pos x="280" y="1711"/>
    <p:text>aqui o ideal seria ter um slide com nome + foto + cargo de cada um</p:tex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8T15:02:07.985"/>
    </inkml:context>
    <inkml:brush xml:id="br0">
      <inkml:brushProperty name="width" value="0.05" units="cm"/>
      <inkml:brushProperty name="height" value="0.05" units="cm"/>
      <inkml:brushProperty name="color" value="#E71224"/>
    </inkml:brush>
  </inkml:definitions>
  <inkml:trace contextRef="#ctx0" brushRef="#br0">2574 1491 24575,'-80'-284'0,"18"55"0,56 214 0,0 0 0,-1 0 0,-1 1 0,-1 0 0,0 1 0,0 0 0,-12-12 0,-25-36 0,6-7 0,27 44 0,0 0 0,-2 1 0,-1 1 0,0 1 0,-2 0 0,0 1 0,-31-26 0,-31-14 0,-2 2 0,-138-70 0,-48-20 0,135 71 0,116 68 0,0 1 0,0 2 0,-1-1 0,0 2 0,0 0 0,-1 2 0,1 0 0,-22-1 0,-23 2 0,-68 7 0,39-1 0,13 2 0,-116 24 0,101-13 0,74-15 0,0 2 0,0 0 0,0 1 0,0 1 0,1 1 0,0 1 0,0 0 0,1 2 0,0 0 0,1 1 0,0 0 0,0 2 0,1 0 0,-15 17 0,23-22 0,-26 30 0,-35 47 0,59-71 0,1 0 0,1 0 0,0 1 0,1 0 0,1 0 0,0 1 0,-6 29 0,1 19 0,4 1 0,1 0 0,4 0 0,3 1 0,8 64 0,-4-104 0,1 0 0,2 0 0,0-1 0,1 0 0,2-1 0,0 0 0,2-1 0,0 0 0,2 0 0,24 27 0,19 16 0,117 103 0,-143-140 0,33 36 0,-48-46 0,0-2 0,1 0 0,1 0 0,0-2 0,41 25 0,-53-36 0,29 15 0,0-2 0,1-1 0,65 18 0,39 13 0,-94-29 0,56 13 0,-34-17 0,2-3 0,-1-4 0,120-2 0,-70-3 0,-53 1 0,1-4 0,73-10 0,-132 10 0,-1-1 0,1-1 0,-1 1 0,0-1 0,0-1 0,0 0 0,0 0 0,-1 0 0,1-1 0,7-6 0,3-6 0,0 0 0,18-24 0,23-22 0,61-67 0,5-4 0,-98 111 0,2 2 0,37-22 0,-19 13 0,-45 29 4,0 0 0,-1-1-1,1 1 1,0 0-1,-1-1 1,0 0 0,1 1-1,-1-1 1,0 0 0,0 0-1,1 0 1,-1 1 0,-1-1-1,1 0 1,0 0-1,0-1 1,-1 1 0,1 0-1,-1 0 1,0 0 0,0 0-1,0 0 1,0-4 0,-1-1-212,0 1 1,0-1-1,-1 1 0,0-1 1,-1 1-1,-3-9 1,-17-28-6619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d48d1627f0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d48d1627f0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d48d1627f0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d48d1627f0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d48d1627f0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d48d1627f0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206b11b019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206b11b01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206b11b01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206b11b0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d504364c75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d504364c7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d504364c75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d504364c7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d48d1627f0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d48d1627f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d48d1627f0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d48d1627f0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d48d1627f0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d48d1627f0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d4092bcc9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d4092bcc9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d4092bcc9b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d4092bcc9b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d48d1627f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d48d1627f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d48d1627f0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d48d1627f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206b11b019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206b11b01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d48d1627f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d48d1627f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d48d1627f0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d48d1627f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206b11b019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206b11b019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Custom Layout 2 1 1">
  <p:cSld name="5_Custom Layout_5_2">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185000" y="160845"/>
            <a:ext cx="5960100" cy="4821600"/>
          </a:xfrm>
          <a:prstGeom prst="rect">
            <a:avLst/>
          </a:prstGeom>
          <a:noFill/>
          <a:ln>
            <a:noFill/>
          </a:ln>
        </p:spPr>
        <p:txBody>
          <a:bodyPr spcFirstLastPara="1" wrap="square" lIns="68575" tIns="34275" rIns="68575" bIns="34275" anchor="t" anchorCtr="0">
            <a:noAutofit/>
          </a:bodyPr>
          <a:lstStyle>
            <a:lvl1pPr marR="0" lvl="0" algn="l">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R="0" lvl="1" algn="l">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R="0" lvl="2" algn="l">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R="0" lvl="3" algn="l">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R="0" lvl="4" algn="l">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R="0" lvl="5" algn="l">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R="0" lvl="6" algn="l">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R="0" lvl="7" algn="l">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R="0" lvl="8" algn="l">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customXml" Target="../ink/ink1.xml"/><Relationship Id="rId5" Type="http://schemas.openxmlformats.org/officeDocument/2006/relationships/image" Target="../media/image2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omments" Target="../comments/comment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
        <p:cNvGrpSpPr/>
        <p:nvPr/>
      </p:nvGrpSpPr>
      <p:grpSpPr>
        <a:xfrm>
          <a:off x="0" y="0"/>
          <a:ext cx="0" cy="0"/>
          <a:chOff x="0" y="0"/>
          <a:chExt cx="0" cy="0"/>
        </a:xfrm>
      </p:grpSpPr>
      <p:sp>
        <p:nvSpPr>
          <p:cNvPr id="56" name="Google Shape;56;p14"/>
          <p:cNvSpPr txBox="1"/>
          <p:nvPr/>
        </p:nvSpPr>
        <p:spPr>
          <a:xfrm>
            <a:off x="955500" y="2556500"/>
            <a:ext cx="5076300" cy="7326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a:solidFill>
                  <a:schemeClr val="lt1"/>
                </a:solidFill>
                <a:latin typeface="Montserrat Black"/>
                <a:ea typeface="Montserrat Black"/>
                <a:cs typeface="Montserrat Black"/>
                <a:sym typeface="Montserrat Black"/>
              </a:rPr>
              <a:t>RELATÓRIO DE SUSTENTABILIDADE</a:t>
            </a:r>
            <a:endParaRPr sz="3400">
              <a:solidFill>
                <a:schemeClr val="lt1"/>
              </a:solidFill>
              <a:latin typeface="Montserrat Black"/>
              <a:ea typeface="Montserrat Black"/>
              <a:cs typeface="Montserrat Black"/>
              <a:sym typeface="Montserrat Black"/>
            </a:endParaRPr>
          </a:p>
        </p:txBody>
      </p:sp>
      <p:sp>
        <p:nvSpPr>
          <p:cNvPr id="57" name="Google Shape;57;p14"/>
          <p:cNvSpPr txBox="1"/>
          <p:nvPr/>
        </p:nvSpPr>
        <p:spPr>
          <a:xfrm>
            <a:off x="977725" y="3340725"/>
            <a:ext cx="3011100" cy="311367"/>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1700" i="1" dirty="0">
                <a:solidFill>
                  <a:schemeClr val="lt1"/>
                </a:solidFill>
                <a:latin typeface="Montserrat Light"/>
                <a:ea typeface="Montserrat Light"/>
                <a:cs typeface="Montserrat Light"/>
                <a:sym typeface="Montserrat Light"/>
              </a:rPr>
              <a:t>E PRÁTICAS ESG - 2024</a:t>
            </a:r>
            <a:endParaRPr sz="1700" i="1" dirty="0">
              <a:solidFill>
                <a:schemeClr val="lt1"/>
              </a:solidFill>
              <a:latin typeface="Montserrat Light"/>
              <a:ea typeface="Montserrat Light"/>
              <a:cs typeface="Montserrat Light"/>
              <a:sym typeface="Montserrat Light"/>
            </a:endParaRPr>
          </a:p>
        </p:txBody>
      </p:sp>
      <p:cxnSp>
        <p:nvCxnSpPr>
          <p:cNvPr id="58" name="Google Shape;58;p14"/>
          <p:cNvCxnSpPr/>
          <p:nvPr/>
        </p:nvCxnSpPr>
        <p:spPr>
          <a:xfrm rot="10800000">
            <a:off x="949825" y="1542450"/>
            <a:ext cx="480600" cy="0"/>
          </a:xfrm>
          <a:prstGeom prst="straightConnector1">
            <a:avLst/>
          </a:prstGeom>
          <a:noFill/>
          <a:ln w="38100" cap="flat" cmpd="sng">
            <a:solidFill>
              <a:srgbClr val="D8232A"/>
            </a:solidFill>
            <a:prstDash val="solid"/>
            <a:round/>
            <a:headEnd type="none" w="med" len="med"/>
            <a:tailEnd type="none" w="med" len="med"/>
          </a:ln>
        </p:spPr>
      </p:cxnSp>
      <p:pic>
        <p:nvPicPr>
          <p:cNvPr id="59" name="Google Shape;59;p14"/>
          <p:cNvPicPr preferRelativeResize="0"/>
          <p:nvPr/>
        </p:nvPicPr>
        <p:blipFill>
          <a:blip r:embed="rId4">
            <a:alphaModFix/>
          </a:blip>
          <a:stretch>
            <a:fillRect/>
          </a:stretch>
        </p:blipFill>
        <p:spPr>
          <a:xfrm>
            <a:off x="949825" y="1784125"/>
            <a:ext cx="1172326" cy="476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
        <p:cNvGrpSpPr/>
        <p:nvPr/>
      </p:nvGrpSpPr>
      <p:grpSpPr>
        <a:xfrm>
          <a:off x="0" y="0"/>
          <a:ext cx="0" cy="0"/>
          <a:chOff x="0" y="0"/>
          <a:chExt cx="0" cy="0"/>
        </a:xfrm>
      </p:grpSpPr>
      <p:sp>
        <p:nvSpPr>
          <p:cNvPr id="194" name="Google Shape;194;p23"/>
          <p:cNvSpPr txBox="1"/>
          <p:nvPr/>
        </p:nvSpPr>
        <p:spPr>
          <a:xfrm>
            <a:off x="400050" y="421850"/>
            <a:ext cx="39540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a:solidFill>
                  <a:schemeClr val="dk1"/>
                </a:solidFill>
                <a:latin typeface="Montserrat Black"/>
                <a:ea typeface="Montserrat Black"/>
                <a:cs typeface="Montserrat Black"/>
                <a:sym typeface="Montserrat Black"/>
              </a:rPr>
              <a:t>(E) Ambiental</a:t>
            </a:r>
            <a:endParaRPr sz="3400">
              <a:solidFill>
                <a:schemeClr val="dk1"/>
              </a:solidFill>
              <a:latin typeface="Montserrat Black"/>
              <a:ea typeface="Montserrat Black"/>
              <a:cs typeface="Montserrat Black"/>
              <a:sym typeface="Montserrat Black"/>
            </a:endParaRPr>
          </a:p>
        </p:txBody>
      </p:sp>
      <p:cxnSp>
        <p:nvCxnSpPr>
          <p:cNvPr id="195" name="Google Shape;195;p23"/>
          <p:cNvCxnSpPr/>
          <p:nvPr/>
        </p:nvCxnSpPr>
        <p:spPr>
          <a:xfrm rot="10800000">
            <a:off x="422150" y="984875"/>
            <a:ext cx="480600" cy="0"/>
          </a:xfrm>
          <a:prstGeom prst="straightConnector1">
            <a:avLst/>
          </a:prstGeom>
          <a:noFill/>
          <a:ln w="38100" cap="flat" cmpd="sng">
            <a:solidFill>
              <a:srgbClr val="D8232A"/>
            </a:solidFill>
            <a:prstDash val="solid"/>
            <a:round/>
            <a:headEnd type="none" w="med" len="med"/>
            <a:tailEnd type="none" w="med" len="med"/>
          </a:ln>
        </p:spPr>
      </p:cxnSp>
      <p:sp>
        <p:nvSpPr>
          <p:cNvPr id="196" name="Google Shape;196;p23"/>
          <p:cNvSpPr txBox="1"/>
          <p:nvPr/>
        </p:nvSpPr>
        <p:spPr>
          <a:xfrm>
            <a:off x="498275" y="1319175"/>
            <a:ext cx="7673700" cy="13068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Clr>
                <a:schemeClr val="dk1"/>
              </a:buClr>
              <a:buSzPts val="1100"/>
              <a:buFont typeface="Arial"/>
              <a:buNone/>
            </a:pPr>
            <a:r>
              <a:rPr lang="pt-BR" sz="1300" b="1">
                <a:solidFill>
                  <a:schemeClr val="dk1"/>
                </a:solidFill>
                <a:latin typeface="Montserrat"/>
                <a:ea typeface="Montserrat"/>
                <a:cs typeface="Montserrat"/>
                <a:sym typeface="Montserrat"/>
              </a:rPr>
              <a:t>Renovação de veículos recorrente </a:t>
            </a:r>
            <a:endParaRPr sz="13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Clr>
                <a:schemeClr val="dk1"/>
              </a:buClr>
              <a:buSzPts val="1100"/>
              <a:buFont typeface="Arial"/>
              <a:buNone/>
            </a:pPr>
            <a:r>
              <a:rPr lang="pt-BR" sz="1100">
                <a:solidFill>
                  <a:srgbClr val="0E0E0E"/>
                </a:solidFill>
                <a:latin typeface="Montserrat"/>
                <a:ea typeface="Montserrat"/>
                <a:cs typeface="Montserrat"/>
                <a:sym typeface="Montserrat"/>
              </a:rPr>
              <a:t>Planejamento para a transição completa da frota para caminhões Scania Euro 6 até março de 2025, o que resultará em uma redução de 77% nas emissões em comparação com a frota atual Euro 5.</a:t>
            </a:r>
            <a:endParaRPr sz="1100">
              <a:solidFill>
                <a:srgbClr val="0E0E0E"/>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endParaRPr sz="900">
              <a:solidFill>
                <a:schemeClr val="dk1"/>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endParaRPr sz="900">
              <a:solidFill>
                <a:schemeClr val="dk1"/>
              </a:solidFill>
              <a:latin typeface="Montserrat Medium"/>
              <a:ea typeface="Montserrat Medium"/>
              <a:cs typeface="Montserrat Medium"/>
              <a:sym typeface="Montserrat Medium"/>
            </a:endParaRPr>
          </a:p>
        </p:txBody>
      </p:sp>
      <p:sp>
        <p:nvSpPr>
          <p:cNvPr id="197" name="Google Shape;197;p23"/>
          <p:cNvSpPr/>
          <p:nvPr/>
        </p:nvSpPr>
        <p:spPr>
          <a:xfrm>
            <a:off x="0" y="5086641"/>
            <a:ext cx="9144000" cy="57000"/>
          </a:xfrm>
          <a:prstGeom prst="rect">
            <a:avLst/>
          </a:prstGeom>
          <a:solidFill>
            <a:srgbClr val="E3061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30613"/>
              </a:solidFill>
              <a:latin typeface="Calibri"/>
              <a:ea typeface="Calibri"/>
              <a:cs typeface="Calibri"/>
              <a:sym typeface="Calibri"/>
            </a:endParaRPr>
          </a:p>
        </p:txBody>
      </p:sp>
      <p:pic>
        <p:nvPicPr>
          <p:cNvPr id="198" name="Google Shape;198;p23"/>
          <p:cNvPicPr preferRelativeResize="0"/>
          <p:nvPr/>
        </p:nvPicPr>
        <p:blipFill>
          <a:blip r:embed="rId4">
            <a:alphaModFix/>
          </a:blip>
          <a:stretch>
            <a:fillRect/>
          </a:stretch>
        </p:blipFill>
        <p:spPr>
          <a:xfrm>
            <a:off x="8233750" y="446050"/>
            <a:ext cx="502774" cy="204575"/>
          </a:xfrm>
          <a:prstGeom prst="rect">
            <a:avLst/>
          </a:prstGeom>
          <a:noFill/>
          <a:ln>
            <a:noFill/>
          </a:ln>
        </p:spPr>
      </p:pic>
      <p:pic>
        <p:nvPicPr>
          <p:cNvPr id="199" name="Google Shape;199;p23"/>
          <p:cNvPicPr preferRelativeResize="0"/>
          <p:nvPr/>
        </p:nvPicPr>
        <p:blipFill>
          <a:blip r:embed="rId5">
            <a:alphaModFix/>
          </a:blip>
          <a:stretch>
            <a:fillRect/>
          </a:stretch>
        </p:blipFill>
        <p:spPr>
          <a:xfrm>
            <a:off x="1789087" y="2383877"/>
            <a:ext cx="5481062" cy="23979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sp>
        <p:nvSpPr>
          <p:cNvPr id="204" name="Google Shape;204;p24"/>
          <p:cNvSpPr txBox="1"/>
          <p:nvPr/>
        </p:nvSpPr>
        <p:spPr>
          <a:xfrm>
            <a:off x="400050" y="421850"/>
            <a:ext cx="39540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a:solidFill>
                  <a:schemeClr val="dk1"/>
                </a:solidFill>
                <a:latin typeface="Montserrat Black"/>
                <a:ea typeface="Montserrat Black"/>
                <a:cs typeface="Montserrat Black"/>
                <a:sym typeface="Montserrat Black"/>
              </a:rPr>
              <a:t>(E) Ambiental</a:t>
            </a:r>
            <a:endParaRPr sz="3400">
              <a:solidFill>
                <a:schemeClr val="dk1"/>
              </a:solidFill>
              <a:latin typeface="Montserrat Black"/>
              <a:ea typeface="Montserrat Black"/>
              <a:cs typeface="Montserrat Black"/>
              <a:sym typeface="Montserrat Black"/>
            </a:endParaRPr>
          </a:p>
        </p:txBody>
      </p:sp>
      <p:cxnSp>
        <p:nvCxnSpPr>
          <p:cNvPr id="205" name="Google Shape;205;p24"/>
          <p:cNvCxnSpPr/>
          <p:nvPr/>
        </p:nvCxnSpPr>
        <p:spPr>
          <a:xfrm rot="10800000">
            <a:off x="422150" y="984875"/>
            <a:ext cx="480600" cy="0"/>
          </a:xfrm>
          <a:prstGeom prst="straightConnector1">
            <a:avLst/>
          </a:prstGeom>
          <a:noFill/>
          <a:ln w="38100" cap="flat" cmpd="sng">
            <a:solidFill>
              <a:srgbClr val="D8232A"/>
            </a:solidFill>
            <a:prstDash val="solid"/>
            <a:round/>
            <a:headEnd type="none" w="med" len="med"/>
            <a:tailEnd type="none" w="med" len="med"/>
          </a:ln>
        </p:spPr>
      </p:cxnSp>
      <p:sp>
        <p:nvSpPr>
          <p:cNvPr id="206" name="Google Shape;206;p24"/>
          <p:cNvSpPr txBox="1"/>
          <p:nvPr/>
        </p:nvSpPr>
        <p:spPr>
          <a:xfrm>
            <a:off x="851500" y="1435675"/>
            <a:ext cx="8056800" cy="9483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pt-BR" sz="1100">
                <a:solidFill>
                  <a:schemeClr val="dk1"/>
                </a:solidFill>
                <a:latin typeface="Montserrat Medium"/>
                <a:ea typeface="Montserrat Medium"/>
                <a:cs typeface="Montserrat Medium"/>
                <a:sym typeface="Montserrat Medium"/>
              </a:rPr>
              <a:t>Uma das nossas iniciativas de redução do impacto ambiental e compensação de carbono é feita em parceria </a:t>
            </a:r>
            <a:br>
              <a:rPr lang="pt-BR" sz="1100">
                <a:solidFill>
                  <a:schemeClr val="dk1"/>
                </a:solidFill>
                <a:latin typeface="Montserrat Medium"/>
                <a:ea typeface="Montserrat Medium"/>
                <a:cs typeface="Montserrat Medium"/>
                <a:sym typeface="Montserrat Medium"/>
              </a:rPr>
            </a:br>
            <a:r>
              <a:rPr lang="pt-BR" sz="1100">
                <a:solidFill>
                  <a:schemeClr val="dk1"/>
                </a:solidFill>
                <a:latin typeface="Montserrat Medium"/>
                <a:ea typeface="Montserrat Medium"/>
                <a:cs typeface="Montserrat Medium"/>
                <a:sym typeface="Montserrat Medium"/>
              </a:rPr>
              <a:t>com a empresa Abundance Brasil. Já </a:t>
            </a:r>
            <a:r>
              <a:rPr lang="pt-BR" sz="1100" b="1">
                <a:solidFill>
                  <a:schemeClr val="dk1"/>
                </a:solidFill>
                <a:latin typeface="Montserrat"/>
                <a:ea typeface="Montserrat"/>
                <a:cs typeface="Montserrat"/>
                <a:sym typeface="Montserrat"/>
              </a:rPr>
              <a:t>apoiamos o plantio de 1.624 árvores</a:t>
            </a:r>
            <a:r>
              <a:rPr lang="pt-BR" sz="1100">
                <a:solidFill>
                  <a:schemeClr val="dk1"/>
                </a:solidFill>
                <a:latin typeface="Montserrat Medium"/>
                <a:ea typeface="Montserrat Medium"/>
                <a:cs typeface="Montserrat Medium"/>
                <a:sym typeface="Montserrat Medium"/>
              </a:rPr>
              <a:t> para restaurar parte do bioma </a:t>
            </a:r>
            <a:br>
              <a:rPr lang="pt-BR" sz="1100">
                <a:solidFill>
                  <a:schemeClr val="dk1"/>
                </a:solidFill>
                <a:latin typeface="Montserrat Medium"/>
                <a:ea typeface="Montserrat Medium"/>
                <a:cs typeface="Montserrat Medium"/>
                <a:sym typeface="Montserrat Medium"/>
              </a:rPr>
            </a:br>
            <a:r>
              <a:rPr lang="pt-BR" sz="1100">
                <a:solidFill>
                  <a:schemeClr val="dk1"/>
                </a:solidFill>
                <a:latin typeface="Montserrat Medium"/>
                <a:ea typeface="Montserrat Medium"/>
                <a:cs typeface="Montserrat Medium"/>
                <a:sym typeface="Montserrat Medium"/>
              </a:rPr>
              <a:t>da Mata Atlântica, na região de Cana Verde em Minas Gerais. O projeto é uma floresta de preservação permanente, a Aurora Verde, que já conta com mais de 300 mil árvores nativas plantadas para geração de créditos de carbono de restauração (ARR)</a:t>
            </a:r>
            <a:endParaRPr sz="900">
              <a:solidFill>
                <a:schemeClr val="dk1"/>
              </a:solidFill>
              <a:latin typeface="Montserrat Medium"/>
              <a:ea typeface="Montserrat Medium"/>
              <a:cs typeface="Montserrat Medium"/>
              <a:sym typeface="Montserrat Medium"/>
            </a:endParaRPr>
          </a:p>
        </p:txBody>
      </p:sp>
      <p:sp>
        <p:nvSpPr>
          <p:cNvPr id="207" name="Google Shape;207;p24"/>
          <p:cNvSpPr/>
          <p:nvPr/>
        </p:nvSpPr>
        <p:spPr>
          <a:xfrm>
            <a:off x="0" y="5086641"/>
            <a:ext cx="9144000" cy="57000"/>
          </a:xfrm>
          <a:prstGeom prst="rect">
            <a:avLst/>
          </a:prstGeom>
          <a:solidFill>
            <a:srgbClr val="E3061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30613"/>
              </a:solidFill>
              <a:latin typeface="Calibri"/>
              <a:ea typeface="Calibri"/>
              <a:cs typeface="Calibri"/>
              <a:sym typeface="Calibri"/>
            </a:endParaRPr>
          </a:p>
        </p:txBody>
      </p:sp>
      <p:pic>
        <p:nvPicPr>
          <p:cNvPr id="208" name="Google Shape;208;p24"/>
          <p:cNvPicPr preferRelativeResize="0"/>
          <p:nvPr/>
        </p:nvPicPr>
        <p:blipFill>
          <a:blip r:embed="rId4">
            <a:alphaModFix/>
          </a:blip>
          <a:stretch>
            <a:fillRect/>
          </a:stretch>
        </p:blipFill>
        <p:spPr>
          <a:xfrm>
            <a:off x="8233750" y="446050"/>
            <a:ext cx="502774" cy="204575"/>
          </a:xfrm>
          <a:prstGeom prst="rect">
            <a:avLst/>
          </a:prstGeom>
          <a:noFill/>
          <a:ln>
            <a:noFill/>
          </a:ln>
        </p:spPr>
      </p:pic>
      <p:pic>
        <p:nvPicPr>
          <p:cNvPr id="209" name="Google Shape;209;p24"/>
          <p:cNvPicPr preferRelativeResize="0"/>
          <p:nvPr/>
        </p:nvPicPr>
        <p:blipFill rotWithShape="1">
          <a:blip r:embed="rId5">
            <a:alphaModFix/>
          </a:blip>
          <a:srcRect/>
          <a:stretch/>
        </p:blipFill>
        <p:spPr>
          <a:xfrm>
            <a:off x="5702742" y="2536265"/>
            <a:ext cx="2280821" cy="1612349"/>
          </a:xfrm>
          <a:prstGeom prst="rect">
            <a:avLst/>
          </a:prstGeom>
          <a:noFill/>
          <a:ln>
            <a:noFill/>
          </a:ln>
        </p:spPr>
      </p:pic>
      <p:pic>
        <p:nvPicPr>
          <p:cNvPr id="210" name="Google Shape;210;p24"/>
          <p:cNvPicPr preferRelativeResize="0"/>
          <p:nvPr/>
        </p:nvPicPr>
        <p:blipFill>
          <a:blip r:embed="rId6">
            <a:alphaModFix/>
          </a:blip>
          <a:stretch>
            <a:fillRect/>
          </a:stretch>
        </p:blipFill>
        <p:spPr>
          <a:xfrm>
            <a:off x="821575" y="3750506"/>
            <a:ext cx="2424151" cy="787137"/>
          </a:xfrm>
          <a:prstGeom prst="rect">
            <a:avLst/>
          </a:prstGeom>
          <a:noFill/>
          <a:ln>
            <a:noFill/>
          </a:ln>
        </p:spPr>
      </p:pic>
      <p:pic>
        <p:nvPicPr>
          <p:cNvPr id="211" name="Google Shape;211;p24"/>
          <p:cNvPicPr preferRelativeResize="0"/>
          <p:nvPr/>
        </p:nvPicPr>
        <p:blipFill>
          <a:blip r:embed="rId7">
            <a:alphaModFix/>
          </a:blip>
          <a:stretch>
            <a:fillRect/>
          </a:stretch>
        </p:blipFill>
        <p:spPr>
          <a:xfrm>
            <a:off x="821574" y="2834775"/>
            <a:ext cx="2424150" cy="527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
        <p:nvSpPr>
          <p:cNvPr id="216" name="Google Shape;216;p25"/>
          <p:cNvSpPr txBox="1"/>
          <p:nvPr/>
        </p:nvSpPr>
        <p:spPr>
          <a:xfrm>
            <a:off x="400050" y="421850"/>
            <a:ext cx="39540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a:solidFill>
                  <a:schemeClr val="dk1"/>
                </a:solidFill>
                <a:latin typeface="Montserrat Black"/>
                <a:ea typeface="Montserrat Black"/>
                <a:cs typeface="Montserrat Black"/>
                <a:sym typeface="Montserrat Black"/>
              </a:rPr>
              <a:t>(E) Ambiental</a:t>
            </a:r>
            <a:endParaRPr sz="3400">
              <a:solidFill>
                <a:schemeClr val="dk1"/>
              </a:solidFill>
              <a:latin typeface="Montserrat Black"/>
              <a:ea typeface="Montserrat Black"/>
              <a:cs typeface="Montserrat Black"/>
              <a:sym typeface="Montserrat Black"/>
            </a:endParaRPr>
          </a:p>
        </p:txBody>
      </p:sp>
      <p:cxnSp>
        <p:nvCxnSpPr>
          <p:cNvPr id="217" name="Google Shape;217;p25"/>
          <p:cNvCxnSpPr/>
          <p:nvPr/>
        </p:nvCxnSpPr>
        <p:spPr>
          <a:xfrm rot="10800000">
            <a:off x="422150" y="984875"/>
            <a:ext cx="480600" cy="0"/>
          </a:xfrm>
          <a:prstGeom prst="straightConnector1">
            <a:avLst/>
          </a:prstGeom>
          <a:noFill/>
          <a:ln w="38100" cap="flat" cmpd="sng">
            <a:solidFill>
              <a:srgbClr val="D8232A"/>
            </a:solidFill>
            <a:prstDash val="solid"/>
            <a:round/>
            <a:headEnd type="none" w="med" len="med"/>
            <a:tailEnd type="none" w="med" len="med"/>
          </a:ln>
        </p:spPr>
      </p:cxnSp>
      <p:sp>
        <p:nvSpPr>
          <p:cNvPr id="218" name="Google Shape;218;p25"/>
          <p:cNvSpPr txBox="1"/>
          <p:nvPr/>
        </p:nvSpPr>
        <p:spPr>
          <a:xfrm>
            <a:off x="1046750" y="1636075"/>
            <a:ext cx="7673700" cy="4926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pt-BR" sz="1100">
                <a:solidFill>
                  <a:schemeClr val="dk1"/>
                </a:solidFill>
                <a:latin typeface="Montserrat Medium"/>
                <a:ea typeface="Montserrat Medium"/>
                <a:cs typeface="Montserrat Medium"/>
                <a:sym typeface="Montserrat Medium"/>
              </a:rPr>
              <a:t>Floresta própria BVC</a:t>
            </a:r>
            <a:endParaRPr sz="1100">
              <a:solidFill>
                <a:schemeClr val="dk1"/>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endParaRPr sz="900">
              <a:solidFill>
                <a:schemeClr val="dk1"/>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endParaRPr sz="900">
              <a:solidFill>
                <a:schemeClr val="dk1"/>
              </a:solidFill>
              <a:latin typeface="Montserrat Medium"/>
              <a:ea typeface="Montserrat Medium"/>
              <a:cs typeface="Montserrat Medium"/>
              <a:sym typeface="Montserrat Medium"/>
            </a:endParaRPr>
          </a:p>
        </p:txBody>
      </p:sp>
      <p:sp>
        <p:nvSpPr>
          <p:cNvPr id="219" name="Google Shape;219;p25"/>
          <p:cNvSpPr/>
          <p:nvPr/>
        </p:nvSpPr>
        <p:spPr>
          <a:xfrm>
            <a:off x="0" y="5086641"/>
            <a:ext cx="9144000" cy="57000"/>
          </a:xfrm>
          <a:prstGeom prst="rect">
            <a:avLst/>
          </a:prstGeom>
          <a:solidFill>
            <a:srgbClr val="E3061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30613"/>
              </a:solidFill>
              <a:latin typeface="Calibri"/>
              <a:ea typeface="Calibri"/>
              <a:cs typeface="Calibri"/>
              <a:sym typeface="Calibri"/>
            </a:endParaRPr>
          </a:p>
        </p:txBody>
      </p:sp>
      <p:pic>
        <p:nvPicPr>
          <p:cNvPr id="220" name="Google Shape;220;p25"/>
          <p:cNvPicPr preferRelativeResize="0"/>
          <p:nvPr/>
        </p:nvPicPr>
        <p:blipFill>
          <a:blip r:embed="rId4">
            <a:alphaModFix/>
          </a:blip>
          <a:stretch>
            <a:fillRect/>
          </a:stretch>
        </p:blipFill>
        <p:spPr>
          <a:xfrm>
            <a:off x="8233750" y="446050"/>
            <a:ext cx="502774" cy="204575"/>
          </a:xfrm>
          <a:prstGeom prst="rect">
            <a:avLst/>
          </a:prstGeom>
          <a:noFill/>
          <a:ln>
            <a:noFill/>
          </a:ln>
        </p:spPr>
      </p:pic>
      <p:pic>
        <p:nvPicPr>
          <p:cNvPr id="221" name="Google Shape;221;p25"/>
          <p:cNvPicPr preferRelativeResize="0"/>
          <p:nvPr/>
        </p:nvPicPr>
        <p:blipFill>
          <a:blip r:embed="rId5">
            <a:alphaModFix/>
          </a:blip>
          <a:stretch>
            <a:fillRect/>
          </a:stretch>
        </p:blipFill>
        <p:spPr>
          <a:xfrm>
            <a:off x="432200" y="1203162"/>
            <a:ext cx="5282751" cy="3701562"/>
          </a:xfrm>
          <a:prstGeom prst="rect">
            <a:avLst/>
          </a:prstGeom>
          <a:noFill/>
          <a:ln>
            <a:noFill/>
          </a:ln>
        </p:spPr>
      </p:pic>
      <p:sp>
        <p:nvSpPr>
          <p:cNvPr id="222" name="Google Shape;222;p25"/>
          <p:cNvSpPr txBox="1"/>
          <p:nvPr/>
        </p:nvSpPr>
        <p:spPr>
          <a:xfrm>
            <a:off x="5743900" y="1173074"/>
            <a:ext cx="2666570" cy="370156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pt-BR" sz="1300" b="1" dirty="0">
                <a:solidFill>
                  <a:srgbClr val="0E0E0E"/>
                </a:solidFill>
                <a:latin typeface="Montserrat"/>
                <a:ea typeface="Montserrat"/>
                <a:cs typeface="Montserrat"/>
                <a:sym typeface="Montserrat"/>
              </a:rPr>
              <a:t>Fazenda BVC</a:t>
            </a:r>
            <a:endParaRPr sz="1300" b="1" dirty="0">
              <a:solidFill>
                <a:srgbClr val="0E0E0E"/>
              </a:solidFill>
              <a:latin typeface="Montserrat"/>
              <a:ea typeface="Montserrat"/>
              <a:cs typeface="Montserrat"/>
              <a:sym typeface="Montserrat"/>
            </a:endParaRPr>
          </a:p>
          <a:p>
            <a:pPr marL="254000" lvl="0" indent="-127000" algn="l" rtl="0">
              <a:lnSpc>
                <a:spcPct val="115000"/>
              </a:lnSpc>
              <a:spcBef>
                <a:spcPts val="0"/>
              </a:spcBef>
              <a:spcAft>
                <a:spcPts val="0"/>
              </a:spcAft>
              <a:buClr>
                <a:schemeClr val="dk1"/>
              </a:buClr>
              <a:buSzPts val="1100"/>
              <a:buFont typeface="Arial"/>
              <a:buNone/>
            </a:pPr>
            <a:endParaRPr sz="1050" b="1" dirty="0">
              <a:solidFill>
                <a:srgbClr val="0E0E0E"/>
              </a:solidFill>
            </a:endParaRPr>
          </a:p>
          <a:p>
            <a:pPr marL="0" lvl="0" indent="0" algn="l" rtl="0">
              <a:lnSpc>
                <a:spcPct val="115000"/>
              </a:lnSpc>
              <a:spcBef>
                <a:spcPts val="0"/>
              </a:spcBef>
              <a:spcAft>
                <a:spcPts val="0"/>
              </a:spcAft>
              <a:buClr>
                <a:schemeClr val="dk1"/>
              </a:buClr>
              <a:buSzPts val="1100"/>
              <a:buFont typeface="Arial"/>
              <a:buNone/>
            </a:pPr>
            <a:r>
              <a:rPr lang="pt-BR" sz="1100" dirty="0">
                <a:solidFill>
                  <a:srgbClr val="0E0E0E"/>
                </a:solidFill>
                <a:latin typeface="Montserrat"/>
                <a:ea typeface="Montserrat"/>
                <a:cs typeface="Montserrat"/>
                <a:sym typeface="Montserrat"/>
              </a:rPr>
              <a:t>Preservação de +-60 hectares de floresta Atlântica nativa (APP – área de proteção permanente) dentro de uma propriedade rural de 280 hectares. </a:t>
            </a:r>
          </a:p>
          <a:p>
            <a:pPr marL="0" lvl="0" indent="0" algn="l" rtl="0">
              <a:lnSpc>
                <a:spcPct val="115000"/>
              </a:lnSpc>
              <a:spcBef>
                <a:spcPts val="0"/>
              </a:spcBef>
              <a:spcAft>
                <a:spcPts val="0"/>
              </a:spcAft>
              <a:buClr>
                <a:schemeClr val="dk1"/>
              </a:buClr>
              <a:buSzPts val="1100"/>
              <a:buFont typeface="Arial"/>
              <a:buNone/>
            </a:pPr>
            <a:endParaRPr lang="pt-BR" sz="1100" dirty="0">
              <a:solidFill>
                <a:srgbClr val="0E0E0E"/>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pt-BR" sz="1100" dirty="0">
                <a:solidFill>
                  <a:srgbClr val="0E0E0E"/>
                </a:solidFill>
                <a:latin typeface="Montserrat"/>
                <a:ea typeface="Montserrat"/>
                <a:cs typeface="Montserrat"/>
                <a:sym typeface="Montserrat"/>
              </a:rPr>
              <a:t>Equivalente a 135.000 árvores,  quase 200% de compensação da emissão atual  6.850 tco2 no ano de 2024.</a:t>
            </a:r>
          </a:p>
          <a:p>
            <a:pPr marL="0" lvl="0" indent="0" algn="l" rtl="0">
              <a:lnSpc>
                <a:spcPct val="115000"/>
              </a:lnSpc>
              <a:spcBef>
                <a:spcPts val="0"/>
              </a:spcBef>
              <a:spcAft>
                <a:spcPts val="0"/>
              </a:spcAft>
              <a:buClr>
                <a:schemeClr val="dk1"/>
              </a:buClr>
              <a:buSzPts val="1100"/>
              <a:buFont typeface="Arial"/>
              <a:buNone/>
            </a:pPr>
            <a:endParaRPr lang="pt-BR" sz="1100" dirty="0">
              <a:solidFill>
                <a:srgbClr val="0E0E0E"/>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pt-BR" b="1" dirty="0">
                <a:solidFill>
                  <a:srgbClr val="00B050"/>
                </a:solidFill>
                <a:latin typeface="Montserrat"/>
                <a:ea typeface="Montserrat"/>
                <a:cs typeface="Montserrat"/>
                <a:sym typeface="Montserrat"/>
              </a:rPr>
              <a:t>Atingindo assim o Status Empresa verde, Carbono Zero ou Carbono Neutro.</a:t>
            </a:r>
            <a:endParaRPr b="1" dirty="0">
              <a:solidFill>
                <a:srgbClr val="00B050"/>
              </a:solidFill>
              <a:latin typeface="Montserrat"/>
              <a:ea typeface="Montserrat"/>
              <a:cs typeface="Montserrat"/>
              <a:sym typeface="Montserrat"/>
            </a:endParaRPr>
          </a:p>
          <a:p>
            <a:pPr marL="0" lvl="0" indent="0" algn="l" rtl="0">
              <a:spcBef>
                <a:spcPts val="0"/>
              </a:spcBef>
              <a:spcAft>
                <a:spcPts val="0"/>
              </a:spcAft>
              <a:buNone/>
            </a:pPr>
            <a:endParaRPr sz="1800" dirty="0">
              <a:solidFill>
                <a:schemeClr val="dk2"/>
              </a:solidFill>
            </a:endParaRPr>
          </a:p>
        </p:txBody>
      </p:sp>
      <mc:AlternateContent xmlns:mc="http://schemas.openxmlformats.org/markup-compatibility/2006">
        <mc:Choice xmlns:p14="http://schemas.microsoft.com/office/powerpoint/2010/main" Requires="p14">
          <p:contentPart p14:bwMode="auto" r:id="rId6">
            <p14:nvContentPartPr>
              <p14:cNvPr id="4" name="Tinta 3">
                <a:extLst>
                  <a:ext uri="{FF2B5EF4-FFF2-40B4-BE49-F238E27FC236}">
                    <a16:creationId xmlns:a16="http://schemas.microsoft.com/office/drawing/2014/main" id="{BD56A599-05B6-46ED-98FC-8E4119418E99}"/>
                  </a:ext>
                </a:extLst>
              </p14:cNvPr>
              <p14:cNvContentPartPr/>
              <p14:nvPr/>
            </p14:nvContentPartPr>
            <p14:xfrm>
              <a:off x="3273662" y="3080603"/>
              <a:ext cx="935280" cy="689760"/>
            </p14:xfrm>
          </p:contentPart>
        </mc:Choice>
        <mc:Fallback>
          <p:pic>
            <p:nvPicPr>
              <p:cNvPr id="4" name="Tinta 3">
                <a:extLst>
                  <a:ext uri="{FF2B5EF4-FFF2-40B4-BE49-F238E27FC236}">
                    <a16:creationId xmlns:a16="http://schemas.microsoft.com/office/drawing/2014/main" id="{BD56A599-05B6-46ED-98FC-8E4119418E99}"/>
                  </a:ext>
                </a:extLst>
              </p:cNvPr>
              <p:cNvPicPr/>
              <p:nvPr/>
            </p:nvPicPr>
            <p:blipFill>
              <a:blip r:embed="rId7"/>
              <a:stretch>
                <a:fillRect/>
              </a:stretch>
            </p:blipFill>
            <p:spPr>
              <a:xfrm>
                <a:off x="3264662" y="3071963"/>
                <a:ext cx="952920" cy="707400"/>
              </a:xfrm>
              <a:prstGeom prst="rect">
                <a:avLst/>
              </a:prstGeom>
            </p:spPr>
          </p:pic>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6"/>
        <p:cNvGrpSpPr/>
        <p:nvPr/>
      </p:nvGrpSpPr>
      <p:grpSpPr>
        <a:xfrm>
          <a:off x="0" y="0"/>
          <a:ext cx="0" cy="0"/>
          <a:chOff x="0" y="0"/>
          <a:chExt cx="0" cy="0"/>
        </a:xfrm>
      </p:grpSpPr>
      <p:sp>
        <p:nvSpPr>
          <p:cNvPr id="227" name="Google Shape;227;p26"/>
          <p:cNvSpPr txBox="1"/>
          <p:nvPr/>
        </p:nvSpPr>
        <p:spPr>
          <a:xfrm>
            <a:off x="400050" y="421850"/>
            <a:ext cx="39540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a:solidFill>
                  <a:schemeClr val="dk1"/>
                </a:solidFill>
                <a:latin typeface="Montserrat Black"/>
                <a:ea typeface="Montserrat Black"/>
                <a:cs typeface="Montserrat Black"/>
                <a:sym typeface="Montserrat Black"/>
              </a:rPr>
              <a:t>(E) Ambiental</a:t>
            </a:r>
            <a:endParaRPr sz="3400">
              <a:solidFill>
                <a:schemeClr val="dk1"/>
              </a:solidFill>
              <a:latin typeface="Montserrat Black"/>
              <a:ea typeface="Montserrat Black"/>
              <a:cs typeface="Montserrat Black"/>
              <a:sym typeface="Montserrat Black"/>
            </a:endParaRPr>
          </a:p>
        </p:txBody>
      </p:sp>
      <p:cxnSp>
        <p:nvCxnSpPr>
          <p:cNvPr id="228" name="Google Shape;228;p26"/>
          <p:cNvCxnSpPr/>
          <p:nvPr/>
        </p:nvCxnSpPr>
        <p:spPr>
          <a:xfrm rot="10800000">
            <a:off x="422150" y="984875"/>
            <a:ext cx="480600" cy="0"/>
          </a:xfrm>
          <a:prstGeom prst="straightConnector1">
            <a:avLst/>
          </a:prstGeom>
          <a:noFill/>
          <a:ln w="38100" cap="flat" cmpd="sng">
            <a:solidFill>
              <a:srgbClr val="D8232A"/>
            </a:solidFill>
            <a:prstDash val="solid"/>
            <a:round/>
            <a:headEnd type="none" w="med" len="med"/>
            <a:tailEnd type="none" w="med" len="med"/>
          </a:ln>
        </p:spPr>
      </p:cxnSp>
      <p:sp>
        <p:nvSpPr>
          <p:cNvPr id="229" name="Google Shape;229;p26"/>
          <p:cNvSpPr txBox="1"/>
          <p:nvPr/>
        </p:nvSpPr>
        <p:spPr>
          <a:xfrm>
            <a:off x="3635650" y="1204675"/>
            <a:ext cx="4923900" cy="14862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400"/>
              </a:spcBef>
              <a:spcAft>
                <a:spcPts val="0"/>
              </a:spcAft>
              <a:buNone/>
            </a:pPr>
            <a:r>
              <a:rPr lang="pt-BR" sz="1300">
                <a:solidFill>
                  <a:schemeClr val="dk1"/>
                </a:solidFill>
                <a:latin typeface="Montserrat Black"/>
                <a:ea typeface="Montserrat Black"/>
                <a:cs typeface="Montserrat Black"/>
                <a:sym typeface="Montserrat Black"/>
              </a:rPr>
              <a:t>Energia Solar com Placas Fotovoltaicas</a:t>
            </a:r>
            <a:endParaRPr sz="1300">
              <a:solidFill>
                <a:schemeClr val="dk1"/>
              </a:solidFill>
              <a:latin typeface="Montserrat Black"/>
              <a:ea typeface="Montserrat Black"/>
              <a:cs typeface="Montserrat Black"/>
              <a:sym typeface="Montserrat Black"/>
            </a:endParaRPr>
          </a:p>
          <a:p>
            <a:pPr marL="0" lvl="0" indent="0" algn="l" rtl="0">
              <a:lnSpc>
                <a:spcPct val="115000"/>
              </a:lnSpc>
              <a:spcBef>
                <a:spcPts val="1200"/>
              </a:spcBef>
              <a:spcAft>
                <a:spcPts val="0"/>
              </a:spcAft>
              <a:buNone/>
            </a:pPr>
            <a:r>
              <a:rPr lang="pt-BR" sz="1100">
                <a:solidFill>
                  <a:schemeClr val="dk1"/>
                </a:solidFill>
                <a:latin typeface="Montserrat Medium"/>
                <a:ea typeface="Montserrat Medium"/>
                <a:cs typeface="Montserrat Medium"/>
                <a:sym typeface="Montserrat Medium"/>
              </a:rPr>
              <a:t>Contamos com sistemas de energia solar por meio de placas fotovoltaicas, uma fonte renovável com menor impacto ambiental. Temos duas usinas em operação gerando 15.000 kWh/mês.</a:t>
            </a:r>
            <a:endParaRPr sz="1100">
              <a:solidFill>
                <a:schemeClr val="dk1"/>
              </a:solidFill>
              <a:latin typeface="Montserrat Medium"/>
              <a:ea typeface="Montserrat Medium"/>
              <a:cs typeface="Montserrat Medium"/>
              <a:sym typeface="Montserrat Medium"/>
            </a:endParaRPr>
          </a:p>
          <a:p>
            <a:pPr marL="0" lvl="0" indent="0" algn="l" rtl="0">
              <a:lnSpc>
                <a:spcPct val="115000"/>
              </a:lnSpc>
              <a:spcBef>
                <a:spcPts val="1200"/>
              </a:spcBef>
              <a:spcAft>
                <a:spcPts val="0"/>
              </a:spcAft>
              <a:buNone/>
            </a:pPr>
            <a:endParaRPr sz="1100">
              <a:solidFill>
                <a:schemeClr val="dk1"/>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endParaRPr sz="1100">
              <a:solidFill>
                <a:schemeClr val="dk1"/>
              </a:solidFill>
              <a:latin typeface="Montserrat Medium"/>
              <a:ea typeface="Montserrat Medium"/>
              <a:cs typeface="Montserrat Medium"/>
              <a:sym typeface="Montserrat Medium"/>
            </a:endParaRPr>
          </a:p>
        </p:txBody>
      </p:sp>
      <p:sp>
        <p:nvSpPr>
          <p:cNvPr id="230" name="Google Shape;230;p26"/>
          <p:cNvSpPr/>
          <p:nvPr/>
        </p:nvSpPr>
        <p:spPr>
          <a:xfrm>
            <a:off x="0" y="5086641"/>
            <a:ext cx="9144000" cy="57000"/>
          </a:xfrm>
          <a:prstGeom prst="rect">
            <a:avLst/>
          </a:prstGeom>
          <a:solidFill>
            <a:srgbClr val="E3061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30613"/>
              </a:solidFill>
              <a:latin typeface="Calibri"/>
              <a:ea typeface="Calibri"/>
              <a:cs typeface="Calibri"/>
              <a:sym typeface="Calibri"/>
            </a:endParaRPr>
          </a:p>
        </p:txBody>
      </p:sp>
      <p:pic>
        <p:nvPicPr>
          <p:cNvPr id="231" name="Google Shape;231;p26"/>
          <p:cNvPicPr preferRelativeResize="0"/>
          <p:nvPr/>
        </p:nvPicPr>
        <p:blipFill>
          <a:blip r:embed="rId4">
            <a:alphaModFix/>
          </a:blip>
          <a:stretch>
            <a:fillRect/>
          </a:stretch>
        </p:blipFill>
        <p:spPr>
          <a:xfrm>
            <a:off x="8233750" y="446050"/>
            <a:ext cx="502774" cy="204575"/>
          </a:xfrm>
          <a:prstGeom prst="rect">
            <a:avLst/>
          </a:prstGeom>
          <a:noFill/>
          <a:ln>
            <a:noFill/>
          </a:ln>
        </p:spPr>
      </p:pic>
      <p:pic>
        <p:nvPicPr>
          <p:cNvPr id="232" name="Google Shape;232;p26"/>
          <p:cNvPicPr preferRelativeResize="0"/>
          <p:nvPr/>
        </p:nvPicPr>
        <p:blipFill>
          <a:blip r:embed="rId5">
            <a:alphaModFix/>
          </a:blip>
          <a:stretch>
            <a:fillRect/>
          </a:stretch>
        </p:blipFill>
        <p:spPr>
          <a:xfrm>
            <a:off x="422150" y="1143837"/>
            <a:ext cx="2923175" cy="3783851"/>
          </a:xfrm>
          <a:prstGeom prst="rect">
            <a:avLst/>
          </a:prstGeom>
          <a:noFill/>
          <a:ln>
            <a:noFill/>
          </a:ln>
        </p:spPr>
      </p:pic>
      <p:pic>
        <p:nvPicPr>
          <p:cNvPr id="233" name="Google Shape;233;p26"/>
          <p:cNvPicPr preferRelativeResize="0"/>
          <p:nvPr/>
        </p:nvPicPr>
        <p:blipFill>
          <a:blip r:embed="rId6">
            <a:alphaModFix/>
          </a:blip>
          <a:stretch>
            <a:fillRect/>
          </a:stretch>
        </p:blipFill>
        <p:spPr>
          <a:xfrm>
            <a:off x="3617183" y="2614675"/>
            <a:ext cx="4363766" cy="2236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sp>
        <p:nvSpPr>
          <p:cNvPr id="238" name="Google Shape;238;p27"/>
          <p:cNvSpPr txBox="1"/>
          <p:nvPr/>
        </p:nvSpPr>
        <p:spPr>
          <a:xfrm>
            <a:off x="400050" y="421850"/>
            <a:ext cx="39540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a:solidFill>
                  <a:schemeClr val="dk1"/>
                </a:solidFill>
                <a:latin typeface="Montserrat Black"/>
                <a:ea typeface="Montserrat Black"/>
                <a:cs typeface="Montserrat Black"/>
                <a:sym typeface="Montserrat Black"/>
              </a:rPr>
              <a:t>(E) Ambiental</a:t>
            </a:r>
            <a:endParaRPr sz="3400">
              <a:solidFill>
                <a:schemeClr val="dk1"/>
              </a:solidFill>
              <a:latin typeface="Montserrat Black"/>
              <a:ea typeface="Montserrat Black"/>
              <a:cs typeface="Montserrat Black"/>
              <a:sym typeface="Montserrat Black"/>
            </a:endParaRPr>
          </a:p>
        </p:txBody>
      </p:sp>
      <p:cxnSp>
        <p:nvCxnSpPr>
          <p:cNvPr id="239" name="Google Shape;239;p27"/>
          <p:cNvCxnSpPr/>
          <p:nvPr/>
        </p:nvCxnSpPr>
        <p:spPr>
          <a:xfrm rot="10800000">
            <a:off x="422150" y="984875"/>
            <a:ext cx="480600" cy="0"/>
          </a:xfrm>
          <a:prstGeom prst="straightConnector1">
            <a:avLst/>
          </a:prstGeom>
          <a:noFill/>
          <a:ln w="38100" cap="flat" cmpd="sng">
            <a:solidFill>
              <a:srgbClr val="D8232A"/>
            </a:solidFill>
            <a:prstDash val="solid"/>
            <a:round/>
            <a:headEnd type="none" w="med" len="med"/>
            <a:tailEnd type="none" w="med" len="med"/>
          </a:ln>
        </p:spPr>
      </p:cxnSp>
      <p:sp>
        <p:nvSpPr>
          <p:cNvPr id="240" name="Google Shape;240;p27"/>
          <p:cNvSpPr txBox="1"/>
          <p:nvPr/>
        </p:nvSpPr>
        <p:spPr>
          <a:xfrm>
            <a:off x="1046750" y="1559875"/>
            <a:ext cx="7561500" cy="3207032"/>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400"/>
              </a:spcBef>
              <a:spcAft>
                <a:spcPts val="0"/>
              </a:spcAft>
              <a:buClr>
                <a:schemeClr val="dk1"/>
              </a:buClr>
              <a:buSzPts val="1100"/>
              <a:buFont typeface="Arial"/>
              <a:buNone/>
            </a:pPr>
            <a:r>
              <a:rPr lang="pt-BR" sz="1300" dirty="0">
                <a:solidFill>
                  <a:schemeClr val="dk1"/>
                </a:solidFill>
                <a:latin typeface="Montserrat Black"/>
                <a:ea typeface="Montserrat Black"/>
                <a:cs typeface="Montserrat Black"/>
                <a:sym typeface="Montserrat Black"/>
              </a:rPr>
              <a:t>Inventário de Emissões</a:t>
            </a:r>
            <a:endParaRPr sz="1300" dirty="0">
              <a:solidFill>
                <a:schemeClr val="dk1"/>
              </a:solidFill>
              <a:latin typeface="Montserrat Black"/>
              <a:ea typeface="Montserrat Black"/>
              <a:cs typeface="Montserrat Black"/>
              <a:sym typeface="Montserrat Black"/>
            </a:endParaRPr>
          </a:p>
          <a:p>
            <a:pPr marL="0" lvl="0" indent="0" algn="l" rtl="0">
              <a:lnSpc>
                <a:spcPct val="115000"/>
              </a:lnSpc>
              <a:spcBef>
                <a:spcPts val="1200"/>
              </a:spcBef>
              <a:spcAft>
                <a:spcPts val="0"/>
              </a:spcAft>
              <a:buClr>
                <a:schemeClr val="dk1"/>
              </a:buClr>
              <a:buSzPts val="1100"/>
              <a:buFont typeface="Arial"/>
              <a:buNone/>
            </a:pPr>
            <a:r>
              <a:rPr lang="pt-BR" sz="1100" dirty="0">
                <a:solidFill>
                  <a:schemeClr val="dk1"/>
                </a:solidFill>
                <a:latin typeface="Montserrat Medium"/>
                <a:ea typeface="Montserrat Medium"/>
                <a:cs typeface="Montserrat Medium"/>
                <a:sym typeface="Montserrat Medium"/>
              </a:rPr>
              <a:t>Monitoramos nossas emissões de gases de efeito estufa em escopo 1 e 2, contabilizando aproximadamente 7.000 toneladas de CO₂, como parte de nosso compromisso com a transparência</a:t>
            </a:r>
            <a:br>
              <a:rPr lang="pt-BR" sz="1100" dirty="0">
                <a:solidFill>
                  <a:schemeClr val="dk1"/>
                </a:solidFill>
                <a:latin typeface="Montserrat Medium"/>
                <a:ea typeface="Montserrat Medium"/>
                <a:cs typeface="Montserrat Medium"/>
                <a:sym typeface="Montserrat Medium"/>
              </a:rPr>
            </a:br>
            <a:r>
              <a:rPr lang="pt-BR" sz="1100" dirty="0">
                <a:solidFill>
                  <a:schemeClr val="dk1"/>
                </a:solidFill>
                <a:latin typeface="Montserrat Medium"/>
                <a:ea typeface="Montserrat Medium"/>
                <a:cs typeface="Montserrat Medium"/>
                <a:sym typeface="Montserrat Medium"/>
              </a:rPr>
              <a:t>e a redução de impacto ambiental.</a:t>
            </a:r>
            <a:endParaRPr sz="1100" dirty="0">
              <a:solidFill>
                <a:schemeClr val="dk1"/>
              </a:solidFill>
              <a:latin typeface="Montserrat Medium"/>
              <a:ea typeface="Montserrat Medium"/>
              <a:cs typeface="Montserrat Medium"/>
              <a:sym typeface="Montserrat Medium"/>
            </a:endParaRPr>
          </a:p>
          <a:p>
            <a:pPr marL="0" lvl="0" indent="0" algn="l" rtl="0">
              <a:lnSpc>
                <a:spcPct val="115000"/>
              </a:lnSpc>
              <a:spcBef>
                <a:spcPts val="1400"/>
              </a:spcBef>
              <a:spcAft>
                <a:spcPts val="0"/>
              </a:spcAft>
              <a:buClr>
                <a:schemeClr val="dk1"/>
              </a:buClr>
              <a:buSzPts val="1100"/>
              <a:buFont typeface="Arial"/>
              <a:buNone/>
            </a:pPr>
            <a:r>
              <a:rPr lang="pt-BR" sz="1300" dirty="0">
                <a:solidFill>
                  <a:schemeClr val="dk1"/>
                </a:solidFill>
                <a:latin typeface="Montserrat Black"/>
                <a:ea typeface="Montserrat Black"/>
                <a:cs typeface="Montserrat Black"/>
                <a:sym typeface="Montserrat Black"/>
              </a:rPr>
              <a:t>Programas de Redução de Água e Gestão de Resíduos</a:t>
            </a:r>
            <a:endParaRPr sz="1300" dirty="0">
              <a:solidFill>
                <a:schemeClr val="dk1"/>
              </a:solidFill>
              <a:latin typeface="Montserrat Black"/>
              <a:ea typeface="Montserrat Black"/>
              <a:cs typeface="Montserrat Black"/>
              <a:sym typeface="Montserrat Black"/>
            </a:endParaRPr>
          </a:p>
          <a:p>
            <a:pPr marL="0" lvl="0" indent="0" algn="l" rtl="0">
              <a:lnSpc>
                <a:spcPct val="115000"/>
              </a:lnSpc>
              <a:spcBef>
                <a:spcPts val="1200"/>
              </a:spcBef>
              <a:spcAft>
                <a:spcPts val="0"/>
              </a:spcAft>
              <a:buClr>
                <a:schemeClr val="dk1"/>
              </a:buClr>
              <a:buSzPts val="1100"/>
              <a:buFont typeface="Arial"/>
              <a:buNone/>
            </a:pPr>
            <a:r>
              <a:rPr lang="pt-BR" sz="1100" dirty="0">
                <a:solidFill>
                  <a:schemeClr val="dk1"/>
                </a:solidFill>
                <a:latin typeface="Montserrat Medium"/>
                <a:ea typeface="Montserrat Medium"/>
                <a:cs typeface="Montserrat Medium"/>
                <a:sym typeface="Montserrat Medium"/>
              </a:rPr>
              <a:t>Implementamos programas que visam a redução do consumo de água e uma gestão eficiente </a:t>
            </a:r>
            <a:br>
              <a:rPr lang="pt-BR" sz="1100" dirty="0">
                <a:solidFill>
                  <a:schemeClr val="dk1"/>
                </a:solidFill>
                <a:latin typeface="Montserrat Medium"/>
                <a:ea typeface="Montserrat Medium"/>
                <a:cs typeface="Montserrat Medium"/>
                <a:sym typeface="Montserrat Medium"/>
              </a:rPr>
            </a:br>
            <a:r>
              <a:rPr lang="pt-BR" sz="1100" dirty="0">
                <a:solidFill>
                  <a:schemeClr val="dk1"/>
                </a:solidFill>
                <a:latin typeface="Montserrat Medium"/>
                <a:ea typeface="Montserrat Medium"/>
                <a:cs typeface="Montserrat Medium"/>
                <a:sym typeface="Montserrat Medium"/>
              </a:rPr>
              <a:t>de resíduos, garantindo práticas sustentáveis em toda a operação.</a:t>
            </a:r>
            <a:endParaRPr sz="1100" dirty="0">
              <a:solidFill>
                <a:schemeClr val="dk1"/>
              </a:solidFill>
              <a:latin typeface="Montserrat Medium"/>
              <a:ea typeface="Montserrat Medium"/>
              <a:cs typeface="Montserrat Medium"/>
              <a:sym typeface="Montserrat Medium"/>
            </a:endParaRPr>
          </a:p>
          <a:p>
            <a:pPr marL="0" lvl="0" indent="0" algn="l" rtl="0">
              <a:lnSpc>
                <a:spcPct val="115000"/>
              </a:lnSpc>
              <a:spcBef>
                <a:spcPts val="1400"/>
              </a:spcBef>
              <a:spcAft>
                <a:spcPts val="0"/>
              </a:spcAft>
              <a:buClr>
                <a:schemeClr val="dk1"/>
              </a:buClr>
              <a:buSzPts val="1100"/>
              <a:buFont typeface="Arial"/>
              <a:buNone/>
            </a:pPr>
            <a:r>
              <a:rPr lang="pt-BR" sz="1300" dirty="0">
                <a:solidFill>
                  <a:schemeClr val="dk1"/>
                </a:solidFill>
                <a:latin typeface="Montserrat Black"/>
                <a:ea typeface="Montserrat Black"/>
                <a:cs typeface="Montserrat Black"/>
                <a:sym typeface="Montserrat Black"/>
              </a:rPr>
              <a:t>Redução e Compensação de Emissão de CO₂</a:t>
            </a:r>
            <a:endParaRPr sz="1300" dirty="0">
              <a:solidFill>
                <a:schemeClr val="dk1"/>
              </a:solidFill>
              <a:latin typeface="Montserrat Black"/>
              <a:ea typeface="Montserrat Black"/>
              <a:cs typeface="Montserrat Black"/>
              <a:sym typeface="Montserrat Black"/>
            </a:endParaRPr>
          </a:p>
          <a:p>
            <a:pPr marL="0" lvl="0" indent="0" algn="l" rtl="0">
              <a:lnSpc>
                <a:spcPct val="115000"/>
              </a:lnSpc>
              <a:spcBef>
                <a:spcPts val="1200"/>
              </a:spcBef>
              <a:spcAft>
                <a:spcPts val="1200"/>
              </a:spcAft>
              <a:buClr>
                <a:schemeClr val="dk1"/>
              </a:buClr>
              <a:buSzPts val="1100"/>
              <a:buFont typeface="Arial"/>
              <a:buNone/>
            </a:pPr>
            <a:r>
              <a:rPr lang="pt-BR" sz="1100" dirty="0">
                <a:solidFill>
                  <a:schemeClr val="dk1"/>
                </a:solidFill>
                <a:latin typeface="Montserrat Medium"/>
                <a:ea typeface="Montserrat Medium"/>
                <a:cs typeface="Montserrat Medium"/>
                <a:sym typeface="Montserrat Medium"/>
              </a:rPr>
              <a:t>Desenvolvemos iniciativas voltadas para a redução de emissões de CO₂, como otimização de rotas </a:t>
            </a:r>
            <a:br>
              <a:rPr lang="pt-BR" sz="1100" dirty="0">
                <a:solidFill>
                  <a:schemeClr val="dk1"/>
                </a:solidFill>
                <a:latin typeface="Montserrat Medium"/>
                <a:ea typeface="Montserrat Medium"/>
                <a:cs typeface="Montserrat Medium"/>
                <a:sym typeface="Montserrat Medium"/>
              </a:rPr>
            </a:br>
            <a:r>
              <a:rPr lang="pt-BR" sz="1100" dirty="0">
                <a:solidFill>
                  <a:schemeClr val="dk1"/>
                </a:solidFill>
                <a:latin typeface="Montserrat Medium"/>
                <a:ea typeface="Montserrat Medium"/>
                <a:cs typeface="Montserrat Medium"/>
                <a:sym typeface="Montserrat Medium"/>
              </a:rPr>
              <a:t>e substituição de equipamentos, reforçando nosso compromisso com a sustentabilidade.</a:t>
            </a:r>
            <a:endParaRPr sz="1100" dirty="0">
              <a:solidFill>
                <a:schemeClr val="dk1"/>
              </a:solidFill>
              <a:latin typeface="Montserrat Medium"/>
              <a:ea typeface="Montserrat Medium"/>
              <a:cs typeface="Montserrat Medium"/>
              <a:sym typeface="Montserrat Medium"/>
            </a:endParaRPr>
          </a:p>
        </p:txBody>
      </p:sp>
      <p:sp>
        <p:nvSpPr>
          <p:cNvPr id="241" name="Google Shape;241;p27"/>
          <p:cNvSpPr/>
          <p:nvPr/>
        </p:nvSpPr>
        <p:spPr>
          <a:xfrm>
            <a:off x="0" y="5086641"/>
            <a:ext cx="9144000" cy="57000"/>
          </a:xfrm>
          <a:prstGeom prst="rect">
            <a:avLst/>
          </a:prstGeom>
          <a:solidFill>
            <a:srgbClr val="E3061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30613"/>
              </a:solidFill>
              <a:latin typeface="Calibri"/>
              <a:ea typeface="Calibri"/>
              <a:cs typeface="Calibri"/>
              <a:sym typeface="Calibri"/>
            </a:endParaRPr>
          </a:p>
        </p:txBody>
      </p:sp>
      <p:pic>
        <p:nvPicPr>
          <p:cNvPr id="242" name="Google Shape;242;p27"/>
          <p:cNvPicPr preferRelativeResize="0"/>
          <p:nvPr/>
        </p:nvPicPr>
        <p:blipFill>
          <a:blip r:embed="rId4">
            <a:alphaModFix/>
          </a:blip>
          <a:stretch>
            <a:fillRect/>
          </a:stretch>
        </p:blipFill>
        <p:spPr>
          <a:xfrm>
            <a:off x="8233750" y="446050"/>
            <a:ext cx="502774" cy="204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6"/>
        <p:cNvGrpSpPr/>
        <p:nvPr/>
      </p:nvGrpSpPr>
      <p:grpSpPr>
        <a:xfrm>
          <a:off x="0" y="0"/>
          <a:ext cx="0" cy="0"/>
          <a:chOff x="0" y="0"/>
          <a:chExt cx="0" cy="0"/>
        </a:xfrm>
      </p:grpSpPr>
      <p:sp>
        <p:nvSpPr>
          <p:cNvPr id="247" name="Google Shape;247;p28"/>
          <p:cNvSpPr txBox="1"/>
          <p:nvPr/>
        </p:nvSpPr>
        <p:spPr>
          <a:xfrm>
            <a:off x="400050" y="421850"/>
            <a:ext cx="39540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a:solidFill>
                  <a:schemeClr val="dk1"/>
                </a:solidFill>
                <a:latin typeface="Montserrat Black"/>
                <a:ea typeface="Montserrat Black"/>
                <a:cs typeface="Montserrat Black"/>
                <a:sym typeface="Montserrat Black"/>
              </a:rPr>
              <a:t>(E) Ambiental</a:t>
            </a:r>
            <a:endParaRPr sz="3400">
              <a:solidFill>
                <a:schemeClr val="dk1"/>
              </a:solidFill>
              <a:latin typeface="Montserrat Black"/>
              <a:ea typeface="Montserrat Black"/>
              <a:cs typeface="Montserrat Black"/>
              <a:sym typeface="Montserrat Black"/>
            </a:endParaRPr>
          </a:p>
        </p:txBody>
      </p:sp>
      <p:cxnSp>
        <p:nvCxnSpPr>
          <p:cNvPr id="248" name="Google Shape;248;p28"/>
          <p:cNvCxnSpPr/>
          <p:nvPr/>
        </p:nvCxnSpPr>
        <p:spPr>
          <a:xfrm rot="10800000">
            <a:off x="422150" y="984875"/>
            <a:ext cx="480600" cy="0"/>
          </a:xfrm>
          <a:prstGeom prst="straightConnector1">
            <a:avLst/>
          </a:prstGeom>
          <a:noFill/>
          <a:ln w="38100" cap="flat" cmpd="sng">
            <a:solidFill>
              <a:srgbClr val="D8232A"/>
            </a:solidFill>
            <a:prstDash val="solid"/>
            <a:round/>
            <a:headEnd type="none" w="med" len="med"/>
            <a:tailEnd type="none" w="med" len="med"/>
          </a:ln>
        </p:spPr>
      </p:cxnSp>
      <p:sp>
        <p:nvSpPr>
          <p:cNvPr id="249" name="Google Shape;249;p28"/>
          <p:cNvSpPr txBox="1"/>
          <p:nvPr/>
        </p:nvSpPr>
        <p:spPr>
          <a:xfrm>
            <a:off x="1046750" y="1559875"/>
            <a:ext cx="7561500" cy="28488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400"/>
              </a:spcBef>
              <a:spcAft>
                <a:spcPts val="0"/>
              </a:spcAft>
              <a:buNone/>
            </a:pPr>
            <a:r>
              <a:rPr lang="pt-BR" sz="1300">
                <a:solidFill>
                  <a:schemeClr val="dk1"/>
                </a:solidFill>
                <a:latin typeface="Montserrat Black"/>
                <a:ea typeface="Montserrat Black"/>
                <a:cs typeface="Montserrat Black"/>
                <a:sym typeface="Montserrat Black"/>
              </a:rPr>
              <a:t>Água e Centro de Tratamento Próprios</a:t>
            </a:r>
            <a:endParaRPr sz="1300">
              <a:solidFill>
                <a:schemeClr val="dk1"/>
              </a:solidFill>
              <a:latin typeface="Montserrat Black"/>
              <a:ea typeface="Montserrat Black"/>
              <a:cs typeface="Montserrat Black"/>
              <a:sym typeface="Montserrat Black"/>
            </a:endParaRPr>
          </a:p>
          <a:p>
            <a:pPr marL="0" lvl="0" indent="0" algn="l" rtl="0">
              <a:lnSpc>
                <a:spcPct val="115000"/>
              </a:lnSpc>
              <a:spcBef>
                <a:spcPts val="1200"/>
              </a:spcBef>
              <a:spcAft>
                <a:spcPts val="0"/>
              </a:spcAft>
              <a:buNone/>
            </a:pPr>
            <a:r>
              <a:rPr lang="pt-BR" sz="1100">
                <a:solidFill>
                  <a:schemeClr val="dk1"/>
                </a:solidFill>
                <a:latin typeface="Montserrat Medium"/>
                <a:ea typeface="Montserrat Medium"/>
                <a:cs typeface="Montserrat Medium"/>
                <a:sym typeface="Montserrat Medium"/>
              </a:rPr>
              <a:t>Dispomos de um centro próprio para tratamento de água, garantindo um uso responsável dos recursos hídricos e minimizando o impacto de nossos processos.</a:t>
            </a:r>
            <a:endParaRPr sz="1100">
              <a:solidFill>
                <a:schemeClr val="dk1"/>
              </a:solidFill>
              <a:latin typeface="Montserrat Medium"/>
              <a:ea typeface="Montserrat Medium"/>
              <a:cs typeface="Montserrat Medium"/>
              <a:sym typeface="Montserrat Medium"/>
            </a:endParaRPr>
          </a:p>
          <a:p>
            <a:pPr marL="0" lvl="0" indent="0" algn="l" rtl="0">
              <a:lnSpc>
                <a:spcPct val="115000"/>
              </a:lnSpc>
              <a:spcBef>
                <a:spcPts val="1400"/>
              </a:spcBef>
              <a:spcAft>
                <a:spcPts val="0"/>
              </a:spcAft>
              <a:buNone/>
            </a:pPr>
            <a:r>
              <a:rPr lang="pt-BR" sz="1300">
                <a:solidFill>
                  <a:schemeClr val="dk1"/>
                </a:solidFill>
                <a:latin typeface="Montserrat Black"/>
                <a:ea typeface="Montserrat Black"/>
                <a:cs typeface="Montserrat Black"/>
                <a:sym typeface="Montserrat Black"/>
              </a:rPr>
              <a:t>Reciclagem de Sucatas e Pneus</a:t>
            </a:r>
            <a:endParaRPr sz="1300">
              <a:solidFill>
                <a:schemeClr val="dk1"/>
              </a:solidFill>
              <a:latin typeface="Montserrat Black"/>
              <a:ea typeface="Montserrat Black"/>
              <a:cs typeface="Montserrat Black"/>
              <a:sym typeface="Montserrat Black"/>
            </a:endParaRPr>
          </a:p>
          <a:p>
            <a:pPr marL="0" lvl="0" indent="0" algn="l" rtl="0">
              <a:lnSpc>
                <a:spcPct val="115000"/>
              </a:lnSpc>
              <a:spcBef>
                <a:spcPts val="1200"/>
              </a:spcBef>
              <a:spcAft>
                <a:spcPts val="0"/>
              </a:spcAft>
              <a:buNone/>
            </a:pPr>
            <a:r>
              <a:rPr lang="pt-BR" sz="1100">
                <a:solidFill>
                  <a:schemeClr val="dk1"/>
                </a:solidFill>
                <a:latin typeface="Montserrat Medium"/>
                <a:ea typeface="Montserrat Medium"/>
                <a:cs typeface="Montserrat Medium"/>
                <a:sym typeface="Montserrat Medium"/>
              </a:rPr>
              <a:t>Damos um destino adequado às sucatas geradas em nossas operações, promovendo a reciclagem e contribuindo para a economia circular. Além disso, reciclamos e recapamos pneus, prolongando sua vida útil e reduzindo o volume de resíduos descartados no meio ambiente.</a:t>
            </a:r>
            <a:endParaRPr sz="1100">
              <a:solidFill>
                <a:schemeClr val="dk1"/>
              </a:solidFill>
              <a:latin typeface="Montserrat Medium"/>
              <a:ea typeface="Montserrat Medium"/>
              <a:cs typeface="Montserrat Medium"/>
              <a:sym typeface="Montserrat Medium"/>
            </a:endParaRPr>
          </a:p>
          <a:p>
            <a:pPr marL="0" lvl="0" indent="0" algn="l" rtl="0">
              <a:lnSpc>
                <a:spcPct val="115000"/>
              </a:lnSpc>
              <a:spcBef>
                <a:spcPts val="1400"/>
              </a:spcBef>
              <a:spcAft>
                <a:spcPts val="0"/>
              </a:spcAft>
              <a:buClr>
                <a:schemeClr val="dk1"/>
              </a:buClr>
              <a:buSzPts val="1100"/>
              <a:buFont typeface="Arial"/>
              <a:buNone/>
            </a:pPr>
            <a:r>
              <a:rPr lang="pt-BR" sz="1300">
                <a:solidFill>
                  <a:schemeClr val="dk1"/>
                </a:solidFill>
                <a:latin typeface="Montserrat Black"/>
                <a:ea typeface="Montserrat Black"/>
                <a:cs typeface="Montserrat Black"/>
                <a:sym typeface="Montserrat Black"/>
              </a:rPr>
              <a:t>Reciclagem de Óleos</a:t>
            </a:r>
            <a:endParaRPr sz="1300">
              <a:solidFill>
                <a:schemeClr val="dk1"/>
              </a:solidFill>
              <a:latin typeface="Montserrat Black"/>
              <a:ea typeface="Montserrat Black"/>
              <a:cs typeface="Montserrat Black"/>
              <a:sym typeface="Montserrat Black"/>
            </a:endParaRPr>
          </a:p>
          <a:p>
            <a:pPr marL="0" lvl="0" indent="0" algn="l" rtl="0">
              <a:lnSpc>
                <a:spcPct val="115000"/>
              </a:lnSpc>
              <a:spcBef>
                <a:spcPts val="1200"/>
              </a:spcBef>
              <a:spcAft>
                <a:spcPts val="1200"/>
              </a:spcAft>
              <a:buNone/>
            </a:pPr>
            <a:r>
              <a:rPr lang="pt-BR" sz="1100">
                <a:solidFill>
                  <a:schemeClr val="dk1"/>
                </a:solidFill>
                <a:latin typeface="Montserrat Medium"/>
                <a:ea typeface="Montserrat Medium"/>
                <a:cs typeface="Montserrat Medium"/>
                <a:sym typeface="Montserrat Medium"/>
              </a:rPr>
              <a:t>Realizamos a reciclagem de óleos usados, evitando contaminação e contribuindo para a preservação dos recursos naturais.</a:t>
            </a:r>
            <a:endParaRPr sz="1100">
              <a:solidFill>
                <a:schemeClr val="dk1"/>
              </a:solidFill>
              <a:latin typeface="Montserrat Medium"/>
              <a:ea typeface="Montserrat Medium"/>
              <a:cs typeface="Montserrat Medium"/>
              <a:sym typeface="Montserrat Medium"/>
            </a:endParaRPr>
          </a:p>
        </p:txBody>
      </p:sp>
      <p:sp>
        <p:nvSpPr>
          <p:cNvPr id="250" name="Google Shape;250;p28"/>
          <p:cNvSpPr/>
          <p:nvPr/>
        </p:nvSpPr>
        <p:spPr>
          <a:xfrm>
            <a:off x="0" y="5086641"/>
            <a:ext cx="9144000" cy="57000"/>
          </a:xfrm>
          <a:prstGeom prst="rect">
            <a:avLst/>
          </a:prstGeom>
          <a:solidFill>
            <a:srgbClr val="E3061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30613"/>
              </a:solidFill>
              <a:latin typeface="Calibri"/>
              <a:ea typeface="Calibri"/>
              <a:cs typeface="Calibri"/>
              <a:sym typeface="Calibri"/>
            </a:endParaRPr>
          </a:p>
        </p:txBody>
      </p:sp>
      <p:pic>
        <p:nvPicPr>
          <p:cNvPr id="251" name="Google Shape;251;p28"/>
          <p:cNvPicPr preferRelativeResize="0"/>
          <p:nvPr/>
        </p:nvPicPr>
        <p:blipFill>
          <a:blip r:embed="rId4">
            <a:alphaModFix/>
          </a:blip>
          <a:stretch>
            <a:fillRect/>
          </a:stretch>
        </p:blipFill>
        <p:spPr>
          <a:xfrm>
            <a:off x="8233750" y="446050"/>
            <a:ext cx="502774" cy="204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5"/>
        <p:cNvGrpSpPr/>
        <p:nvPr/>
      </p:nvGrpSpPr>
      <p:grpSpPr>
        <a:xfrm>
          <a:off x="0" y="0"/>
          <a:ext cx="0" cy="0"/>
          <a:chOff x="0" y="0"/>
          <a:chExt cx="0" cy="0"/>
        </a:xfrm>
      </p:grpSpPr>
      <p:sp>
        <p:nvSpPr>
          <p:cNvPr id="256" name="Google Shape;256;p29"/>
          <p:cNvSpPr txBox="1"/>
          <p:nvPr/>
        </p:nvSpPr>
        <p:spPr>
          <a:xfrm>
            <a:off x="400050" y="421850"/>
            <a:ext cx="39540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a:solidFill>
                  <a:schemeClr val="dk1"/>
                </a:solidFill>
                <a:latin typeface="Montserrat Black"/>
                <a:ea typeface="Montserrat Black"/>
                <a:cs typeface="Montserrat Black"/>
                <a:sym typeface="Montserrat Black"/>
              </a:rPr>
              <a:t>(E) Ambiental</a:t>
            </a:r>
            <a:endParaRPr sz="3400">
              <a:solidFill>
                <a:schemeClr val="dk1"/>
              </a:solidFill>
              <a:latin typeface="Montserrat Black"/>
              <a:ea typeface="Montserrat Black"/>
              <a:cs typeface="Montserrat Black"/>
              <a:sym typeface="Montserrat Black"/>
            </a:endParaRPr>
          </a:p>
        </p:txBody>
      </p:sp>
      <p:cxnSp>
        <p:nvCxnSpPr>
          <p:cNvPr id="257" name="Google Shape;257;p29"/>
          <p:cNvCxnSpPr/>
          <p:nvPr/>
        </p:nvCxnSpPr>
        <p:spPr>
          <a:xfrm rot="10800000">
            <a:off x="422150" y="984875"/>
            <a:ext cx="480600" cy="0"/>
          </a:xfrm>
          <a:prstGeom prst="straightConnector1">
            <a:avLst/>
          </a:prstGeom>
          <a:noFill/>
          <a:ln w="38100" cap="flat" cmpd="sng">
            <a:solidFill>
              <a:srgbClr val="D8232A"/>
            </a:solidFill>
            <a:prstDash val="solid"/>
            <a:round/>
            <a:headEnd type="none" w="med" len="med"/>
            <a:tailEnd type="none" w="med" len="med"/>
          </a:ln>
        </p:spPr>
      </p:cxnSp>
      <p:sp>
        <p:nvSpPr>
          <p:cNvPr id="258" name="Google Shape;258;p29"/>
          <p:cNvSpPr txBox="1"/>
          <p:nvPr/>
        </p:nvSpPr>
        <p:spPr>
          <a:xfrm>
            <a:off x="1046750" y="1559875"/>
            <a:ext cx="7561500" cy="40896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400"/>
              </a:spcBef>
              <a:spcAft>
                <a:spcPts val="0"/>
              </a:spcAft>
              <a:buNone/>
            </a:pPr>
            <a:r>
              <a:rPr lang="pt-BR" sz="1300">
                <a:solidFill>
                  <a:schemeClr val="dk1"/>
                </a:solidFill>
                <a:latin typeface="Montserrat Black"/>
                <a:ea typeface="Montserrat Black"/>
                <a:cs typeface="Montserrat Black"/>
                <a:sym typeface="Montserrat Black"/>
              </a:rPr>
              <a:t>Economia de Papel e Plástico</a:t>
            </a:r>
            <a:endParaRPr sz="1300">
              <a:solidFill>
                <a:schemeClr val="dk1"/>
              </a:solidFill>
              <a:latin typeface="Montserrat Black"/>
              <a:ea typeface="Montserrat Black"/>
              <a:cs typeface="Montserrat Black"/>
              <a:sym typeface="Montserrat Black"/>
            </a:endParaRPr>
          </a:p>
          <a:p>
            <a:pPr marL="0" lvl="0" indent="0" algn="l" rtl="0">
              <a:lnSpc>
                <a:spcPct val="115000"/>
              </a:lnSpc>
              <a:spcBef>
                <a:spcPts val="1200"/>
              </a:spcBef>
              <a:spcAft>
                <a:spcPts val="0"/>
              </a:spcAft>
              <a:buNone/>
            </a:pPr>
            <a:r>
              <a:rPr lang="pt-BR" sz="1100">
                <a:solidFill>
                  <a:schemeClr val="dk1"/>
                </a:solidFill>
                <a:latin typeface="Montserrat Medium"/>
                <a:ea typeface="Montserrat Medium"/>
                <a:cs typeface="Montserrat Medium"/>
                <a:sym typeface="Montserrat Medium"/>
              </a:rPr>
              <a:t>Reduzimos o uso de papel e plástico em nossas operações, priorizando o uso de soluções digitais para diminuir o impacto ambiental e apoiando o uso de alternativas mais sustentáveis, como os copos reutilizáveis.</a:t>
            </a:r>
            <a:endParaRPr sz="1100">
              <a:solidFill>
                <a:schemeClr val="dk1"/>
              </a:solidFill>
              <a:latin typeface="Montserrat Medium"/>
              <a:ea typeface="Montserrat Medium"/>
              <a:cs typeface="Montserrat Medium"/>
              <a:sym typeface="Montserrat Medium"/>
            </a:endParaRPr>
          </a:p>
          <a:p>
            <a:pPr marL="0" lvl="0" indent="0" algn="l" rtl="0">
              <a:lnSpc>
                <a:spcPct val="115000"/>
              </a:lnSpc>
              <a:spcBef>
                <a:spcPts val="1400"/>
              </a:spcBef>
              <a:spcAft>
                <a:spcPts val="0"/>
              </a:spcAft>
              <a:buNone/>
            </a:pPr>
            <a:r>
              <a:rPr lang="pt-BR" sz="1300">
                <a:solidFill>
                  <a:schemeClr val="dk1"/>
                </a:solidFill>
                <a:latin typeface="Montserrat Black"/>
                <a:ea typeface="Montserrat Black"/>
                <a:cs typeface="Montserrat Black"/>
                <a:sym typeface="Montserrat Black"/>
              </a:rPr>
              <a:t>Descarte Correto de Baterias</a:t>
            </a:r>
            <a:endParaRPr sz="1300">
              <a:solidFill>
                <a:schemeClr val="dk1"/>
              </a:solidFill>
              <a:latin typeface="Montserrat Black"/>
              <a:ea typeface="Montserrat Black"/>
              <a:cs typeface="Montserrat Black"/>
              <a:sym typeface="Montserrat Black"/>
            </a:endParaRPr>
          </a:p>
          <a:p>
            <a:pPr marL="0" lvl="0" indent="0" algn="l" rtl="0">
              <a:lnSpc>
                <a:spcPct val="115000"/>
              </a:lnSpc>
              <a:spcBef>
                <a:spcPts val="1200"/>
              </a:spcBef>
              <a:spcAft>
                <a:spcPts val="0"/>
              </a:spcAft>
              <a:buNone/>
            </a:pPr>
            <a:r>
              <a:rPr lang="pt-BR" sz="1100">
                <a:solidFill>
                  <a:schemeClr val="dk1"/>
                </a:solidFill>
                <a:latin typeface="Montserrat Medium"/>
                <a:ea typeface="Montserrat Medium"/>
                <a:cs typeface="Montserrat Medium"/>
                <a:sym typeface="Montserrat Medium"/>
              </a:rPr>
              <a:t>Seguimos diretrizes para o descarte adequado de baterias, minimizando o risco de contaminação ambiental e garantindo segurança.</a:t>
            </a:r>
            <a:endParaRPr sz="1100">
              <a:solidFill>
                <a:schemeClr val="dk1"/>
              </a:solidFill>
              <a:latin typeface="Montserrat Medium"/>
              <a:ea typeface="Montserrat Medium"/>
              <a:cs typeface="Montserrat Medium"/>
              <a:sym typeface="Montserrat Medium"/>
            </a:endParaRPr>
          </a:p>
          <a:p>
            <a:pPr marL="0" lvl="0" indent="0" algn="l" rtl="0">
              <a:lnSpc>
                <a:spcPct val="115000"/>
              </a:lnSpc>
              <a:spcBef>
                <a:spcPts val="1400"/>
              </a:spcBef>
              <a:spcAft>
                <a:spcPts val="0"/>
              </a:spcAft>
              <a:buClr>
                <a:schemeClr val="dk1"/>
              </a:buClr>
              <a:buSzPts val="1100"/>
              <a:buFont typeface="Arial"/>
              <a:buNone/>
            </a:pPr>
            <a:r>
              <a:rPr lang="pt-BR" sz="1300">
                <a:solidFill>
                  <a:schemeClr val="dk1"/>
                </a:solidFill>
                <a:latin typeface="Montserrat Black"/>
                <a:ea typeface="Montserrat Black"/>
                <a:cs typeface="Montserrat Black"/>
                <a:sym typeface="Montserrat Black"/>
              </a:rPr>
              <a:t>Descarte de Resíduos e Coleta Seletiva</a:t>
            </a:r>
            <a:endParaRPr sz="1300">
              <a:solidFill>
                <a:schemeClr val="dk1"/>
              </a:solidFill>
              <a:latin typeface="Montserrat Black"/>
              <a:ea typeface="Montserrat Black"/>
              <a:cs typeface="Montserrat Black"/>
              <a:sym typeface="Montserrat Black"/>
            </a:endParaRPr>
          </a:p>
          <a:p>
            <a:pPr marL="0" lvl="0" indent="0" algn="l" rtl="0">
              <a:lnSpc>
                <a:spcPct val="115000"/>
              </a:lnSpc>
              <a:spcBef>
                <a:spcPts val="1200"/>
              </a:spcBef>
              <a:spcAft>
                <a:spcPts val="0"/>
              </a:spcAft>
              <a:buClr>
                <a:schemeClr val="dk1"/>
              </a:buClr>
              <a:buSzPts val="1100"/>
              <a:buFont typeface="Arial"/>
              <a:buNone/>
            </a:pPr>
            <a:r>
              <a:rPr lang="pt-BR" sz="1100">
                <a:solidFill>
                  <a:schemeClr val="dk1"/>
                </a:solidFill>
                <a:latin typeface="Montserrat Medium"/>
                <a:ea typeface="Montserrat Medium"/>
                <a:cs typeface="Montserrat Medium"/>
                <a:sym typeface="Montserrat Medium"/>
              </a:rPr>
              <a:t>Mantemos um sistema de descarte adequado para resíduos, garantindo conformidade com as normas ambientais e proteção do meio ambiente. Com a coletiva seletiva, facilitamos a reciclagem e incentivamos a participação dos colaboradores nas práticas de sustentabilidade.</a:t>
            </a:r>
            <a:endParaRPr sz="1100">
              <a:solidFill>
                <a:schemeClr val="dk1"/>
              </a:solidFill>
              <a:latin typeface="Montserrat Medium"/>
              <a:ea typeface="Montserrat Medium"/>
              <a:cs typeface="Montserrat Medium"/>
              <a:sym typeface="Montserrat Medium"/>
            </a:endParaRPr>
          </a:p>
          <a:p>
            <a:pPr marL="0" lvl="0" indent="0" algn="l" rtl="0">
              <a:lnSpc>
                <a:spcPct val="115000"/>
              </a:lnSpc>
              <a:spcBef>
                <a:spcPts val="120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100">
              <a:solidFill>
                <a:schemeClr val="dk1"/>
              </a:solidFill>
              <a:latin typeface="Montserrat Medium"/>
              <a:ea typeface="Montserrat Medium"/>
              <a:cs typeface="Montserrat Medium"/>
              <a:sym typeface="Montserrat Medium"/>
            </a:endParaRPr>
          </a:p>
          <a:p>
            <a:pPr marL="0" lvl="0" indent="0" algn="l" rtl="0">
              <a:lnSpc>
                <a:spcPct val="115000"/>
              </a:lnSpc>
              <a:spcBef>
                <a:spcPts val="1200"/>
              </a:spcBef>
              <a:spcAft>
                <a:spcPts val="1200"/>
              </a:spcAft>
              <a:buNone/>
            </a:pPr>
            <a:endParaRPr sz="1100">
              <a:solidFill>
                <a:schemeClr val="dk1"/>
              </a:solidFill>
            </a:endParaRPr>
          </a:p>
        </p:txBody>
      </p:sp>
      <p:sp>
        <p:nvSpPr>
          <p:cNvPr id="259" name="Google Shape;259;p29"/>
          <p:cNvSpPr/>
          <p:nvPr/>
        </p:nvSpPr>
        <p:spPr>
          <a:xfrm>
            <a:off x="0" y="5086641"/>
            <a:ext cx="9144000" cy="57000"/>
          </a:xfrm>
          <a:prstGeom prst="rect">
            <a:avLst/>
          </a:prstGeom>
          <a:solidFill>
            <a:srgbClr val="E3061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30613"/>
              </a:solidFill>
              <a:latin typeface="Calibri"/>
              <a:ea typeface="Calibri"/>
              <a:cs typeface="Calibri"/>
              <a:sym typeface="Calibri"/>
            </a:endParaRPr>
          </a:p>
        </p:txBody>
      </p:sp>
      <p:pic>
        <p:nvPicPr>
          <p:cNvPr id="260" name="Google Shape;260;p29"/>
          <p:cNvPicPr preferRelativeResize="0"/>
          <p:nvPr/>
        </p:nvPicPr>
        <p:blipFill>
          <a:blip r:embed="rId4">
            <a:alphaModFix/>
          </a:blip>
          <a:stretch>
            <a:fillRect/>
          </a:stretch>
        </p:blipFill>
        <p:spPr>
          <a:xfrm>
            <a:off x="8233750" y="446050"/>
            <a:ext cx="502774" cy="204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4"/>
        <p:cNvGrpSpPr/>
        <p:nvPr/>
      </p:nvGrpSpPr>
      <p:grpSpPr>
        <a:xfrm>
          <a:off x="0" y="0"/>
          <a:ext cx="0" cy="0"/>
          <a:chOff x="0" y="0"/>
          <a:chExt cx="0" cy="0"/>
        </a:xfrm>
      </p:grpSpPr>
      <p:sp>
        <p:nvSpPr>
          <p:cNvPr id="265" name="Google Shape;265;p30"/>
          <p:cNvSpPr txBox="1"/>
          <p:nvPr/>
        </p:nvSpPr>
        <p:spPr>
          <a:xfrm>
            <a:off x="400050" y="421850"/>
            <a:ext cx="39540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a:solidFill>
                  <a:schemeClr val="dk1"/>
                </a:solidFill>
                <a:latin typeface="Montserrat Black"/>
                <a:ea typeface="Montserrat Black"/>
                <a:cs typeface="Montserrat Black"/>
                <a:sym typeface="Montserrat Black"/>
              </a:rPr>
              <a:t>(S) Social</a:t>
            </a:r>
            <a:endParaRPr sz="3400">
              <a:solidFill>
                <a:schemeClr val="dk1"/>
              </a:solidFill>
              <a:latin typeface="Montserrat Black"/>
              <a:ea typeface="Montserrat Black"/>
              <a:cs typeface="Montserrat Black"/>
              <a:sym typeface="Montserrat Black"/>
            </a:endParaRPr>
          </a:p>
        </p:txBody>
      </p:sp>
      <p:cxnSp>
        <p:nvCxnSpPr>
          <p:cNvPr id="266" name="Google Shape;266;p30"/>
          <p:cNvCxnSpPr/>
          <p:nvPr/>
        </p:nvCxnSpPr>
        <p:spPr>
          <a:xfrm rot="10800000">
            <a:off x="422150" y="984875"/>
            <a:ext cx="480600" cy="0"/>
          </a:xfrm>
          <a:prstGeom prst="straightConnector1">
            <a:avLst/>
          </a:prstGeom>
          <a:noFill/>
          <a:ln w="38100" cap="flat" cmpd="sng">
            <a:solidFill>
              <a:srgbClr val="D8232A"/>
            </a:solidFill>
            <a:prstDash val="solid"/>
            <a:round/>
            <a:headEnd type="none" w="med" len="med"/>
            <a:tailEnd type="none" w="med" len="med"/>
          </a:ln>
        </p:spPr>
      </p:cxnSp>
      <p:sp>
        <p:nvSpPr>
          <p:cNvPr id="267" name="Google Shape;267;p30"/>
          <p:cNvSpPr txBox="1"/>
          <p:nvPr/>
        </p:nvSpPr>
        <p:spPr>
          <a:xfrm>
            <a:off x="894350" y="1407475"/>
            <a:ext cx="7673700" cy="3090000"/>
          </a:xfrm>
          <a:prstGeom prst="rect">
            <a:avLst/>
          </a:prstGeom>
          <a:noFill/>
          <a:ln>
            <a:noFill/>
          </a:ln>
        </p:spPr>
        <p:txBody>
          <a:bodyPr spcFirstLastPara="1" wrap="square" lIns="0" tIns="0" rIns="0" bIns="0" anchor="t" anchorCtr="0">
            <a:spAutoFit/>
          </a:bodyPr>
          <a:lstStyle/>
          <a:p>
            <a:pPr marL="457200" lvl="0" indent="-298450" algn="l" rtl="0">
              <a:lnSpc>
                <a:spcPct val="115000"/>
              </a:lnSpc>
              <a:spcBef>
                <a:spcPts val="0"/>
              </a:spcBef>
              <a:spcAft>
                <a:spcPts val="0"/>
              </a:spcAft>
              <a:buClr>
                <a:schemeClr val="dk1"/>
              </a:buClr>
              <a:buSzPts val="1100"/>
              <a:buFont typeface="Montserrat Medium"/>
              <a:buChar char="●"/>
            </a:pPr>
            <a:r>
              <a:rPr lang="pt-BR" sz="1100">
                <a:solidFill>
                  <a:schemeClr val="dk1"/>
                </a:solidFill>
                <a:latin typeface="Montserrat Medium"/>
                <a:ea typeface="Montserrat Medium"/>
                <a:cs typeface="Montserrat Medium"/>
                <a:sym typeface="Montserrat Medium"/>
              </a:rPr>
              <a:t>Sipatmin</a:t>
            </a:r>
            <a:endParaRPr sz="1100">
              <a:solidFill>
                <a:schemeClr val="dk1"/>
              </a:solidFill>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endParaRPr sz="1100">
              <a:solidFill>
                <a:schemeClr val="dk1"/>
              </a:solidFill>
              <a:latin typeface="Montserrat Medium"/>
              <a:ea typeface="Montserrat Medium"/>
              <a:cs typeface="Montserrat Medium"/>
              <a:sym typeface="Montserrat Medium"/>
            </a:endParaRPr>
          </a:p>
          <a:p>
            <a:pPr marL="457200" lvl="0" indent="-298450" algn="l" rtl="0">
              <a:lnSpc>
                <a:spcPct val="115000"/>
              </a:lnSpc>
              <a:spcBef>
                <a:spcPts val="0"/>
              </a:spcBef>
              <a:spcAft>
                <a:spcPts val="0"/>
              </a:spcAft>
              <a:buClr>
                <a:schemeClr val="dk1"/>
              </a:buClr>
              <a:buSzPts val="1100"/>
              <a:buFont typeface="Montserrat Medium"/>
              <a:buChar char="●"/>
            </a:pPr>
            <a:r>
              <a:rPr lang="pt-BR" sz="1100">
                <a:solidFill>
                  <a:schemeClr val="dk1"/>
                </a:solidFill>
                <a:latin typeface="Montserrat Medium"/>
                <a:ea typeface="Montserrat Medium"/>
                <a:cs typeface="Montserrat Medium"/>
                <a:sym typeface="Montserrat Medium"/>
              </a:rPr>
              <a:t>ISO9001 (em implantação)</a:t>
            </a:r>
            <a:endParaRPr sz="1100">
              <a:solidFill>
                <a:schemeClr val="dk1"/>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endParaRPr sz="1100">
              <a:solidFill>
                <a:schemeClr val="dk1"/>
              </a:solidFill>
              <a:latin typeface="Montserrat Medium"/>
              <a:ea typeface="Montserrat Medium"/>
              <a:cs typeface="Montserrat Medium"/>
              <a:sym typeface="Montserrat Medium"/>
            </a:endParaRPr>
          </a:p>
          <a:p>
            <a:pPr marL="457200" lvl="0" indent="-298450" algn="l" rtl="0">
              <a:lnSpc>
                <a:spcPct val="115000"/>
              </a:lnSpc>
              <a:spcBef>
                <a:spcPts val="0"/>
              </a:spcBef>
              <a:spcAft>
                <a:spcPts val="0"/>
              </a:spcAft>
              <a:buClr>
                <a:schemeClr val="dk1"/>
              </a:buClr>
              <a:buSzPts val="1100"/>
              <a:buFont typeface="Montserrat Medium"/>
              <a:buChar char="●"/>
            </a:pPr>
            <a:r>
              <a:rPr lang="pt-BR" sz="1100">
                <a:solidFill>
                  <a:schemeClr val="dk1"/>
                </a:solidFill>
                <a:latin typeface="Montserrat Medium"/>
                <a:ea typeface="Montserrat Medium"/>
                <a:cs typeface="Montserrat Medium"/>
                <a:sym typeface="Montserrat Medium"/>
              </a:rPr>
              <a:t>Igualdade, ética e respeito</a:t>
            </a:r>
            <a:endParaRPr sz="1100">
              <a:solidFill>
                <a:schemeClr val="dk1"/>
              </a:solidFill>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endParaRPr sz="1100">
              <a:solidFill>
                <a:schemeClr val="dk1"/>
              </a:solidFill>
              <a:latin typeface="Montserrat Medium"/>
              <a:ea typeface="Montserrat Medium"/>
              <a:cs typeface="Montserrat Medium"/>
              <a:sym typeface="Montserrat Medium"/>
            </a:endParaRPr>
          </a:p>
          <a:p>
            <a:pPr marL="457200" lvl="0" indent="-298450" algn="l" rtl="0">
              <a:lnSpc>
                <a:spcPct val="115000"/>
              </a:lnSpc>
              <a:spcBef>
                <a:spcPts val="0"/>
              </a:spcBef>
              <a:spcAft>
                <a:spcPts val="0"/>
              </a:spcAft>
              <a:buClr>
                <a:schemeClr val="dk1"/>
              </a:buClr>
              <a:buSzPts val="1100"/>
              <a:buFont typeface="Montserrat Medium"/>
              <a:buChar char="●"/>
            </a:pPr>
            <a:r>
              <a:rPr lang="pt-BR" sz="1100">
                <a:solidFill>
                  <a:schemeClr val="dk1"/>
                </a:solidFill>
                <a:latin typeface="Montserrat Medium"/>
                <a:ea typeface="Montserrat Medium"/>
                <a:cs typeface="Montserrat Medium"/>
                <a:sym typeface="Montserrat Medium"/>
              </a:rPr>
              <a:t>Apoio à comunidade</a:t>
            </a:r>
            <a:endParaRPr sz="1100">
              <a:solidFill>
                <a:schemeClr val="dk1"/>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endParaRPr sz="1100">
              <a:solidFill>
                <a:schemeClr val="dk1"/>
              </a:solidFill>
              <a:latin typeface="Montserrat Medium"/>
              <a:ea typeface="Montserrat Medium"/>
              <a:cs typeface="Montserrat Medium"/>
              <a:sym typeface="Montserrat Medium"/>
            </a:endParaRPr>
          </a:p>
          <a:p>
            <a:pPr marL="457200" lvl="0" indent="-298450" algn="l" rtl="0">
              <a:lnSpc>
                <a:spcPct val="115000"/>
              </a:lnSpc>
              <a:spcBef>
                <a:spcPts val="0"/>
              </a:spcBef>
              <a:spcAft>
                <a:spcPts val="0"/>
              </a:spcAft>
              <a:buClr>
                <a:schemeClr val="dk1"/>
              </a:buClr>
              <a:buSzPts val="1100"/>
              <a:buFont typeface="Montserrat Medium"/>
              <a:buChar char="●"/>
            </a:pPr>
            <a:r>
              <a:rPr lang="pt-BR" sz="1100">
                <a:solidFill>
                  <a:srgbClr val="0E0E0E"/>
                </a:solidFill>
                <a:latin typeface="Montserrat Medium"/>
                <a:ea typeface="Montserrat Medium"/>
                <a:cs typeface="Montserrat Medium"/>
                <a:sym typeface="Montserrat Medium"/>
              </a:rPr>
              <a:t>Saúde e Segurança: Programas robustos para garantir a segurança dos colaboradores no local de trabalho.</a:t>
            </a:r>
            <a:endParaRPr sz="1100">
              <a:solidFill>
                <a:srgbClr val="0E0E0E"/>
              </a:solidFill>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endParaRPr sz="1100">
              <a:solidFill>
                <a:srgbClr val="0E0E0E"/>
              </a:solidFill>
              <a:latin typeface="Montserrat Medium"/>
              <a:ea typeface="Montserrat Medium"/>
              <a:cs typeface="Montserrat Medium"/>
              <a:sym typeface="Montserrat Medium"/>
            </a:endParaRPr>
          </a:p>
          <a:p>
            <a:pPr marL="457200" lvl="0" indent="-298450" algn="l" rtl="0">
              <a:lnSpc>
                <a:spcPct val="115000"/>
              </a:lnSpc>
              <a:spcBef>
                <a:spcPts val="0"/>
              </a:spcBef>
              <a:spcAft>
                <a:spcPts val="0"/>
              </a:spcAft>
              <a:buClr>
                <a:schemeClr val="dk1"/>
              </a:buClr>
              <a:buSzPts val="1100"/>
              <a:buFont typeface="Montserrat Medium"/>
              <a:buChar char="●"/>
            </a:pPr>
            <a:r>
              <a:rPr lang="pt-BR" sz="1100">
                <a:solidFill>
                  <a:srgbClr val="0E0E0E"/>
                </a:solidFill>
                <a:latin typeface="Montserrat Medium"/>
                <a:ea typeface="Montserrat Medium"/>
                <a:cs typeface="Montserrat Medium"/>
                <a:sym typeface="Montserrat Medium"/>
              </a:rPr>
              <a:t>Inclusão e Diversidade: Políticas ativas para promover um ambiente de trabalho inclusivo e diversificado.</a:t>
            </a:r>
            <a:endParaRPr sz="1100">
              <a:solidFill>
                <a:srgbClr val="0E0E0E"/>
              </a:solidFill>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endParaRPr sz="1100">
              <a:solidFill>
                <a:srgbClr val="0E0E0E"/>
              </a:solidFill>
              <a:latin typeface="Montserrat Medium"/>
              <a:ea typeface="Montserrat Medium"/>
              <a:cs typeface="Montserrat Medium"/>
              <a:sym typeface="Montserrat Medium"/>
            </a:endParaRPr>
          </a:p>
          <a:p>
            <a:pPr marL="457200" lvl="0" indent="-298450" algn="l" rtl="0">
              <a:lnSpc>
                <a:spcPct val="115000"/>
              </a:lnSpc>
              <a:spcBef>
                <a:spcPts val="0"/>
              </a:spcBef>
              <a:spcAft>
                <a:spcPts val="0"/>
              </a:spcAft>
              <a:buClr>
                <a:schemeClr val="dk1"/>
              </a:buClr>
              <a:buSzPts val="1100"/>
              <a:buFont typeface="Montserrat Medium"/>
              <a:buChar char="●"/>
            </a:pPr>
            <a:r>
              <a:rPr lang="pt-BR" sz="1100">
                <a:solidFill>
                  <a:srgbClr val="0E0E0E"/>
                </a:solidFill>
                <a:latin typeface="Montserrat Medium"/>
                <a:ea typeface="Montserrat Medium"/>
                <a:cs typeface="Montserrat Medium"/>
                <a:sym typeface="Montserrat Medium"/>
              </a:rPr>
              <a:t>Desenvolvimento Profissional: Investimento em treinamentos focados em sustentabilidade e melhoria contínua.</a:t>
            </a:r>
            <a:endParaRPr sz="1100">
              <a:solidFill>
                <a:schemeClr val="dk1"/>
              </a:solidFill>
              <a:latin typeface="Montserrat Medium"/>
              <a:ea typeface="Montserrat Medium"/>
              <a:cs typeface="Montserrat Medium"/>
              <a:sym typeface="Montserrat Medium"/>
            </a:endParaRPr>
          </a:p>
        </p:txBody>
      </p:sp>
      <p:sp>
        <p:nvSpPr>
          <p:cNvPr id="268" name="Google Shape;268;p30"/>
          <p:cNvSpPr/>
          <p:nvPr/>
        </p:nvSpPr>
        <p:spPr>
          <a:xfrm>
            <a:off x="0" y="5086641"/>
            <a:ext cx="9144000" cy="57000"/>
          </a:xfrm>
          <a:prstGeom prst="rect">
            <a:avLst/>
          </a:prstGeom>
          <a:solidFill>
            <a:srgbClr val="E3061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30613"/>
              </a:solidFill>
              <a:latin typeface="Calibri"/>
              <a:ea typeface="Calibri"/>
              <a:cs typeface="Calibri"/>
              <a:sym typeface="Calibri"/>
            </a:endParaRPr>
          </a:p>
        </p:txBody>
      </p:sp>
      <p:pic>
        <p:nvPicPr>
          <p:cNvPr id="269" name="Google Shape;269;p30"/>
          <p:cNvPicPr preferRelativeResize="0"/>
          <p:nvPr/>
        </p:nvPicPr>
        <p:blipFill>
          <a:blip r:embed="rId4">
            <a:alphaModFix/>
          </a:blip>
          <a:stretch>
            <a:fillRect/>
          </a:stretch>
        </p:blipFill>
        <p:spPr>
          <a:xfrm>
            <a:off x="8233750" y="446050"/>
            <a:ext cx="502774" cy="204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
        <p:cNvGrpSpPr/>
        <p:nvPr/>
      </p:nvGrpSpPr>
      <p:grpSpPr>
        <a:xfrm>
          <a:off x="0" y="0"/>
          <a:ext cx="0" cy="0"/>
          <a:chOff x="0" y="0"/>
          <a:chExt cx="0" cy="0"/>
        </a:xfrm>
      </p:grpSpPr>
      <p:sp>
        <p:nvSpPr>
          <p:cNvPr id="274" name="Google Shape;274;p31"/>
          <p:cNvSpPr txBox="1"/>
          <p:nvPr/>
        </p:nvSpPr>
        <p:spPr>
          <a:xfrm>
            <a:off x="400050" y="421850"/>
            <a:ext cx="39540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a:solidFill>
                  <a:schemeClr val="dk1"/>
                </a:solidFill>
                <a:latin typeface="Montserrat Black"/>
                <a:ea typeface="Montserrat Black"/>
                <a:cs typeface="Montserrat Black"/>
                <a:sym typeface="Montserrat Black"/>
              </a:rPr>
              <a:t>(G) Governança</a:t>
            </a:r>
            <a:endParaRPr sz="3400">
              <a:solidFill>
                <a:schemeClr val="dk1"/>
              </a:solidFill>
              <a:latin typeface="Montserrat Black"/>
              <a:ea typeface="Montserrat Black"/>
              <a:cs typeface="Montserrat Black"/>
              <a:sym typeface="Montserrat Black"/>
            </a:endParaRPr>
          </a:p>
        </p:txBody>
      </p:sp>
      <p:cxnSp>
        <p:nvCxnSpPr>
          <p:cNvPr id="275" name="Google Shape;275;p31"/>
          <p:cNvCxnSpPr/>
          <p:nvPr/>
        </p:nvCxnSpPr>
        <p:spPr>
          <a:xfrm rot="10800000">
            <a:off x="422150" y="984875"/>
            <a:ext cx="480600" cy="0"/>
          </a:xfrm>
          <a:prstGeom prst="straightConnector1">
            <a:avLst/>
          </a:prstGeom>
          <a:noFill/>
          <a:ln w="38100" cap="flat" cmpd="sng">
            <a:solidFill>
              <a:srgbClr val="D8232A"/>
            </a:solidFill>
            <a:prstDash val="solid"/>
            <a:round/>
            <a:headEnd type="none" w="med" len="med"/>
            <a:tailEnd type="none" w="med" len="med"/>
          </a:ln>
        </p:spPr>
      </p:cxnSp>
      <p:sp>
        <p:nvSpPr>
          <p:cNvPr id="276" name="Google Shape;276;p31"/>
          <p:cNvSpPr txBox="1"/>
          <p:nvPr/>
        </p:nvSpPr>
        <p:spPr>
          <a:xfrm>
            <a:off x="1046750" y="1636075"/>
            <a:ext cx="7673700" cy="2116500"/>
          </a:xfrm>
          <a:prstGeom prst="rect">
            <a:avLst/>
          </a:prstGeom>
          <a:noFill/>
          <a:ln>
            <a:noFill/>
          </a:ln>
        </p:spPr>
        <p:txBody>
          <a:bodyPr spcFirstLastPara="1" wrap="square" lIns="0" tIns="0" rIns="0" bIns="0" anchor="t" anchorCtr="0">
            <a:spAutoFit/>
          </a:bodyPr>
          <a:lstStyle/>
          <a:p>
            <a:pPr marL="457200" lvl="0" indent="-298450" algn="l" rtl="0">
              <a:lnSpc>
                <a:spcPct val="115000"/>
              </a:lnSpc>
              <a:spcBef>
                <a:spcPts val="0"/>
              </a:spcBef>
              <a:spcAft>
                <a:spcPts val="0"/>
              </a:spcAft>
              <a:buClr>
                <a:schemeClr val="dk1"/>
              </a:buClr>
              <a:buSzPts val="1100"/>
              <a:buFont typeface="Montserrat Medium"/>
              <a:buChar char="●"/>
            </a:pPr>
            <a:r>
              <a:rPr lang="pt-BR" sz="1100" dirty="0">
                <a:solidFill>
                  <a:schemeClr val="dk1"/>
                </a:solidFill>
                <a:latin typeface="Montserrat Medium"/>
                <a:ea typeface="Montserrat Medium"/>
                <a:cs typeface="Montserrat Medium"/>
                <a:sym typeface="Montserrat Medium"/>
              </a:rPr>
              <a:t>Código de conduta e ética</a:t>
            </a:r>
            <a:endParaRPr sz="1100" dirty="0">
              <a:solidFill>
                <a:schemeClr val="dk1"/>
              </a:solidFill>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endParaRPr sz="1100" dirty="0">
              <a:solidFill>
                <a:schemeClr val="dk1"/>
              </a:solidFill>
              <a:latin typeface="Montserrat Medium"/>
              <a:ea typeface="Montserrat Medium"/>
              <a:cs typeface="Montserrat Medium"/>
              <a:sym typeface="Montserrat Medium"/>
            </a:endParaRPr>
          </a:p>
          <a:p>
            <a:pPr marL="457200" lvl="0" indent="-298450" algn="l" rtl="0">
              <a:lnSpc>
                <a:spcPct val="115000"/>
              </a:lnSpc>
              <a:spcBef>
                <a:spcPts val="0"/>
              </a:spcBef>
              <a:spcAft>
                <a:spcPts val="0"/>
              </a:spcAft>
              <a:buClr>
                <a:schemeClr val="dk1"/>
              </a:buClr>
              <a:buSzPts val="1100"/>
              <a:buFont typeface="Montserrat Medium"/>
              <a:buChar char="●"/>
            </a:pPr>
            <a:r>
              <a:rPr lang="pt-BR" sz="1100" dirty="0">
                <a:solidFill>
                  <a:schemeClr val="dk1"/>
                </a:solidFill>
                <a:latin typeface="Montserrat Medium"/>
                <a:ea typeface="Montserrat Medium"/>
                <a:cs typeface="Montserrat Medium"/>
                <a:sym typeface="Montserrat Medium"/>
              </a:rPr>
              <a:t>Auditoria</a:t>
            </a:r>
            <a:endParaRPr sz="1100" dirty="0">
              <a:solidFill>
                <a:schemeClr val="dk1"/>
              </a:solidFill>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endParaRPr sz="1100" dirty="0">
              <a:solidFill>
                <a:schemeClr val="dk1"/>
              </a:solidFill>
              <a:latin typeface="Montserrat Medium"/>
              <a:ea typeface="Montserrat Medium"/>
              <a:cs typeface="Montserrat Medium"/>
              <a:sym typeface="Montserrat Medium"/>
            </a:endParaRPr>
          </a:p>
          <a:p>
            <a:pPr marL="457200" lvl="0" indent="-298450" algn="l" rtl="0">
              <a:lnSpc>
                <a:spcPct val="115000"/>
              </a:lnSpc>
              <a:spcBef>
                <a:spcPts val="0"/>
              </a:spcBef>
              <a:spcAft>
                <a:spcPts val="0"/>
              </a:spcAft>
              <a:buClr>
                <a:schemeClr val="dk1"/>
              </a:buClr>
              <a:buSzPts val="1100"/>
              <a:buFont typeface="Montserrat Medium"/>
              <a:buChar char="●"/>
            </a:pPr>
            <a:r>
              <a:rPr lang="pt-BR" sz="1100" dirty="0">
                <a:solidFill>
                  <a:schemeClr val="dk1"/>
                </a:solidFill>
                <a:latin typeface="Montserrat Medium"/>
                <a:ea typeface="Montserrat Medium"/>
                <a:cs typeface="Montserrat Medium"/>
                <a:sym typeface="Montserrat Medium"/>
              </a:rPr>
              <a:t>Conselho</a:t>
            </a:r>
            <a:endParaRPr sz="1100" dirty="0">
              <a:solidFill>
                <a:schemeClr val="dk1"/>
              </a:solidFill>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endParaRPr sz="1100" dirty="0">
              <a:solidFill>
                <a:schemeClr val="dk1"/>
              </a:solidFill>
              <a:latin typeface="Montserrat Medium"/>
              <a:ea typeface="Montserrat Medium"/>
              <a:cs typeface="Montserrat Medium"/>
              <a:sym typeface="Montserrat Medium"/>
            </a:endParaRPr>
          </a:p>
          <a:p>
            <a:pPr marL="457200" lvl="0" indent="-298450" algn="l" rtl="0">
              <a:lnSpc>
                <a:spcPct val="115000"/>
              </a:lnSpc>
              <a:spcBef>
                <a:spcPts val="0"/>
              </a:spcBef>
              <a:spcAft>
                <a:spcPts val="0"/>
              </a:spcAft>
              <a:buClr>
                <a:schemeClr val="dk1"/>
              </a:buClr>
              <a:buSzPts val="1100"/>
              <a:buFont typeface="Montserrat Medium"/>
              <a:buChar char="●"/>
            </a:pPr>
            <a:r>
              <a:rPr lang="pt-BR" sz="1100" dirty="0">
                <a:solidFill>
                  <a:schemeClr val="dk1"/>
                </a:solidFill>
                <a:latin typeface="Montserrat Medium"/>
                <a:ea typeface="Montserrat Medium"/>
                <a:cs typeface="Montserrat Medium"/>
                <a:sym typeface="Montserrat Medium"/>
              </a:rPr>
              <a:t>Canal de denúncia</a:t>
            </a:r>
            <a:endParaRPr sz="1100" dirty="0">
              <a:solidFill>
                <a:schemeClr val="dk1"/>
              </a:solidFill>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endParaRPr sz="1100" dirty="0">
              <a:solidFill>
                <a:schemeClr val="dk1"/>
              </a:solidFill>
              <a:latin typeface="Montserrat Medium"/>
              <a:ea typeface="Montserrat Medium"/>
              <a:cs typeface="Montserrat Medium"/>
              <a:sym typeface="Montserrat Medium"/>
            </a:endParaRPr>
          </a:p>
          <a:p>
            <a:pPr marL="457200" lvl="0" indent="-298450" algn="l" rtl="0">
              <a:lnSpc>
                <a:spcPct val="115000"/>
              </a:lnSpc>
              <a:spcBef>
                <a:spcPts val="0"/>
              </a:spcBef>
              <a:spcAft>
                <a:spcPts val="0"/>
              </a:spcAft>
              <a:buClr>
                <a:srgbClr val="0E0E0E"/>
              </a:buClr>
              <a:buSzPts val="1100"/>
              <a:buChar char="●"/>
            </a:pPr>
            <a:r>
              <a:rPr lang="pt-BR" sz="1100" dirty="0">
                <a:solidFill>
                  <a:srgbClr val="0E0E0E"/>
                </a:solidFill>
                <a:latin typeface="Montserrat Medium"/>
                <a:ea typeface="Montserrat Medium"/>
                <a:cs typeface="Montserrat Medium"/>
                <a:sym typeface="Montserrat Medium"/>
              </a:rPr>
              <a:t>Relatórios ESG: Compromisso com a publicação regular de relatórios detalhados para garantir a transparência e a prestação de contas. (https://abundancebrasil.com/</a:t>
            </a:r>
            <a:r>
              <a:rPr lang="pt-BR" sz="1100" dirty="0" err="1">
                <a:solidFill>
                  <a:srgbClr val="0E0E0E"/>
                </a:solidFill>
                <a:latin typeface="Montserrat Medium"/>
                <a:ea typeface="Montserrat Medium"/>
                <a:cs typeface="Montserrat Medium"/>
                <a:sym typeface="Montserrat Medium"/>
              </a:rPr>
              <a:t>syntropy</a:t>
            </a:r>
            <a:r>
              <a:rPr lang="pt-BR" sz="1100" dirty="0">
                <a:solidFill>
                  <a:srgbClr val="0E0E0E"/>
                </a:solidFill>
                <a:latin typeface="Montserrat Medium"/>
                <a:ea typeface="Montserrat Medium"/>
                <a:cs typeface="Montserrat Medium"/>
                <a:sym typeface="Montserrat Medium"/>
              </a:rPr>
              <a:t>/</a:t>
            </a:r>
            <a:r>
              <a:rPr lang="pt-BR" sz="1100" dirty="0" err="1">
                <a:solidFill>
                  <a:srgbClr val="0E0E0E"/>
                </a:solidFill>
                <a:latin typeface="Montserrat Medium"/>
                <a:ea typeface="Montserrat Medium"/>
                <a:cs typeface="Montserrat Medium"/>
                <a:sym typeface="Montserrat Medium"/>
              </a:rPr>
              <a:t>relatorios-esg</a:t>
            </a:r>
            <a:r>
              <a:rPr lang="pt-BR" sz="1100" dirty="0">
                <a:solidFill>
                  <a:srgbClr val="0E0E0E"/>
                </a:solidFill>
                <a:latin typeface="Montserrat Medium"/>
                <a:ea typeface="Montserrat Medium"/>
                <a:cs typeface="Montserrat Medium"/>
                <a:sym typeface="Montserrat Medium"/>
              </a:rPr>
              <a:t>/</a:t>
            </a:r>
            <a:r>
              <a:rPr lang="pt-BR" sz="1100" dirty="0" err="1">
                <a:solidFill>
                  <a:srgbClr val="0E0E0E"/>
                </a:solidFill>
                <a:latin typeface="Montserrat Medium"/>
                <a:ea typeface="Montserrat Medium"/>
                <a:cs typeface="Montserrat Medium"/>
                <a:sym typeface="Montserrat Medium"/>
              </a:rPr>
              <a:t>bvc</a:t>
            </a:r>
            <a:r>
              <a:rPr lang="pt-BR" sz="1100" dirty="0">
                <a:solidFill>
                  <a:srgbClr val="0E0E0E"/>
                </a:solidFill>
                <a:latin typeface="Montserrat Medium"/>
                <a:ea typeface="Montserrat Medium"/>
                <a:cs typeface="Montserrat Medium"/>
                <a:sym typeface="Montserrat Medium"/>
              </a:rPr>
              <a:t>-transportes/)</a:t>
            </a:r>
            <a:endParaRPr sz="1100" dirty="0">
              <a:solidFill>
                <a:schemeClr val="dk1"/>
              </a:solidFill>
              <a:latin typeface="Montserrat Medium"/>
              <a:ea typeface="Montserrat Medium"/>
              <a:cs typeface="Montserrat Medium"/>
              <a:sym typeface="Montserrat Medium"/>
            </a:endParaRPr>
          </a:p>
        </p:txBody>
      </p:sp>
      <p:sp>
        <p:nvSpPr>
          <p:cNvPr id="277" name="Google Shape;277;p31"/>
          <p:cNvSpPr/>
          <p:nvPr/>
        </p:nvSpPr>
        <p:spPr>
          <a:xfrm>
            <a:off x="0" y="5086641"/>
            <a:ext cx="9144000" cy="57000"/>
          </a:xfrm>
          <a:prstGeom prst="rect">
            <a:avLst/>
          </a:prstGeom>
          <a:solidFill>
            <a:srgbClr val="E3061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30613"/>
              </a:solidFill>
              <a:latin typeface="Calibri"/>
              <a:ea typeface="Calibri"/>
              <a:cs typeface="Calibri"/>
              <a:sym typeface="Calibri"/>
            </a:endParaRPr>
          </a:p>
        </p:txBody>
      </p:sp>
      <p:pic>
        <p:nvPicPr>
          <p:cNvPr id="278" name="Google Shape;278;p31"/>
          <p:cNvPicPr preferRelativeResize="0"/>
          <p:nvPr/>
        </p:nvPicPr>
        <p:blipFill>
          <a:blip r:embed="rId4">
            <a:alphaModFix/>
          </a:blip>
          <a:stretch>
            <a:fillRect/>
          </a:stretch>
        </p:blipFill>
        <p:spPr>
          <a:xfrm>
            <a:off x="8233750" y="446050"/>
            <a:ext cx="502774" cy="204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2"/>
        <p:cNvGrpSpPr/>
        <p:nvPr/>
      </p:nvGrpSpPr>
      <p:grpSpPr>
        <a:xfrm>
          <a:off x="0" y="0"/>
          <a:ext cx="0" cy="0"/>
          <a:chOff x="0" y="0"/>
          <a:chExt cx="0" cy="0"/>
        </a:xfrm>
      </p:grpSpPr>
      <p:cxnSp>
        <p:nvCxnSpPr>
          <p:cNvPr id="283" name="Google Shape;283;p32"/>
          <p:cNvCxnSpPr/>
          <p:nvPr/>
        </p:nvCxnSpPr>
        <p:spPr>
          <a:xfrm flipH="1">
            <a:off x="838850" y="1089863"/>
            <a:ext cx="796500" cy="3300"/>
          </a:xfrm>
          <a:prstGeom prst="straightConnector1">
            <a:avLst/>
          </a:prstGeom>
          <a:noFill/>
          <a:ln w="38100" cap="flat" cmpd="sng">
            <a:solidFill>
              <a:srgbClr val="D8232A"/>
            </a:solidFill>
            <a:prstDash val="solid"/>
            <a:round/>
            <a:headEnd type="none" w="med" len="med"/>
            <a:tailEnd type="none" w="med" len="med"/>
          </a:ln>
        </p:spPr>
      </p:cxnSp>
      <p:pic>
        <p:nvPicPr>
          <p:cNvPr id="284" name="Google Shape;284;p32"/>
          <p:cNvPicPr preferRelativeResize="0"/>
          <p:nvPr/>
        </p:nvPicPr>
        <p:blipFill>
          <a:blip r:embed="rId4">
            <a:alphaModFix/>
          </a:blip>
          <a:stretch>
            <a:fillRect/>
          </a:stretch>
        </p:blipFill>
        <p:spPr>
          <a:xfrm>
            <a:off x="838850" y="1256537"/>
            <a:ext cx="2973976" cy="1209925"/>
          </a:xfrm>
          <a:prstGeom prst="rect">
            <a:avLst/>
          </a:prstGeom>
          <a:noFill/>
          <a:ln>
            <a:noFill/>
          </a:ln>
        </p:spPr>
      </p:pic>
      <p:grpSp>
        <p:nvGrpSpPr>
          <p:cNvPr id="285" name="Google Shape;285;p32"/>
          <p:cNvGrpSpPr/>
          <p:nvPr/>
        </p:nvGrpSpPr>
        <p:grpSpPr>
          <a:xfrm>
            <a:off x="838850" y="3030288"/>
            <a:ext cx="3391400" cy="269226"/>
            <a:chOff x="3009350" y="3699350"/>
            <a:chExt cx="3391400" cy="269226"/>
          </a:xfrm>
        </p:grpSpPr>
        <p:sp>
          <p:nvSpPr>
            <p:cNvPr id="286" name="Google Shape;286;p32"/>
            <p:cNvSpPr txBox="1"/>
            <p:nvPr/>
          </p:nvSpPr>
          <p:spPr>
            <a:xfrm>
              <a:off x="3366250" y="3769325"/>
              <a:ext cx="3034500" cy="129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1200" i="1" dirty="0">
                  <a:solidFill>
                    <a:schemeClr val="lt1"/>
                  </a:solidFill>
                  <a:latin typeface="Montserrat Light"/>
                  <a:ea typeface="Montserrat Light"/>
                  <a:cs typeface="Montserrat Light"/>
                  <a:sym typeface="Montserrat Light"/>
                </a:rPr>
                <a:t>bvctransportes@bvctransportes.com.br</a:t>
              </a:r>
              <a:endParaRPr sz="1200" i="1" dirty="0">
                <a:solidFill>
                  <a:schemeClr val="lt1"/>
                </a:solidFill>
                <a:latin typeface="Montserrat Light"/>
                <a:ea typeface="Montserrat Light"/>
                <a:cs typeface="Montserrat Light"/>
                <a:sym typeface="Montserrat Light"/>
              </a:endParaRPr>
            </a:p>
          </p:txBody>
        </p:sp>
        <p:pic>
          <p:nvPicPr>
            <p:cNvPr id="287" name="Google Shape;287;p32"/>
            <p:cNvPicPr preferRelativeResize="0"/>
            <p:nvPr/>
          </p:nvPicPr>
          <p:blipFill>
            <a:blip r:embed="rId5">
              <a:alphaModFix/>
            </a:blip>
            <a:stretch>
              <a:fillRect/>
            </a:stretch>
          </p:blipFill>
          <p:spPr>
            <a:xfrm>
              <a:off x="3009350" y="3699350"/>
              <a:ext cx="269228" cy="269226"/>
            </a:xfrm>
            <a:prstGeom prst="rect">
              <a:avLst/>
            </a:prstGeom>
            <a:noFill/>
            <a:ln>
              <a:noFill/>
            </a:ln>
          </p:spPr>
        </p:pic>
      </p:grpSp>
      <p:grpSp>
        <p:nvGrpSpPr>
          <p:cNvPr id="288" name="Google Shape;288;p32"/>
          <p:cNvGrpSpPr/>
          <p:nvPr/>
        </p:nvGrpSpPr>
        <p:grpSpPr>
          <a:xfrm>
            <a:off x="838850" y="3394312"/>
            <a:ext cx="3391400" cy="269226"/>
            <a:chOff x="3009350" y="4047300"/>
            <a:chExt cx="3391400" cy="269226"/>
          </a:xfrm>
        </p:grpSpPr>
        <p:pic>
          <p:nvPicPr>
            <p:cNvPr id="289" name="Google Shape;289;p32"/>
            <p:cNvPicPr preferRelativeResize="0"/>
            <p:nvPr/>
          </p:nvPicPr>
          <p:blipFill>
            <a:blip r:embed="rId6">
              <a:alphaModFix/>
            </a:blip>
            <a:stretch>
              <a:fillRect/>
            </a:stretch>
          </p:blipFill>
          <p:spPr>
            <a:xfrm>
              <a:off x="3009350" y="4047300"/>
              <a:ext cx="269226" cy="269226"/>
            </a:xfrm>
            <a:prstGeom prst="rect">
              <a:avLst/>
            </a:prstGeom>
            <a:noFill/>
            <a:ln>
              <a:noFill/>
            </a:ln>
          </p:spPr>
        </p:pic>
        <p:sp>
          <p:nvSpPr>
            <p:cNvPr id="290" name="Google Shape;290;p32"/>
            <p:cNvSpPr txBox="1"/>
            <p:nvPr/>
          </p:nvSpPr>
          <p:spPr>
            <a:xfrm>
              <a:off x="3366250" y="4117263"/>
              <a:ext cx="3034500" cy="129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1200" i="1">
                  <a:solidFill>
                    <a:schemeClr val="lt1"/>
                  </a:solidFill>
                  <a:latin typeface="Montserrat Light"/>
                  <a:ea typeface="Montserrat Light"/>
                  <a:cs typeface="Montserrat Light"/>
                  <a:sym typeface="Montserrat Light"/>
                </a:rPr>
                <a:t>(31) 3378-7511</a:t>
              </a:r>
              <a:endParaRPr sz="1200" i="1">
                <a:solidFill>
                  <a:schemeClr val="lt1"/>
                </a:solidFill>
                <a:latin typeface="Montserrat Light"/>
                <a:ea typeface="Montserrat Light"/>
                <a:cs typeface="Montserrat Light"/>
                <a:sym typeface="Montserrat Light"/>
              </a:endParaRPr>
            </a:p>
          </p:txBody>
        </p:sp>
      </p:grpSp>
      <p:grpSp>
        <p:nvGrpSpPr>
          <p:cNvPr id="291" name="Google Shape;291;p32"/>
          <p:cNvGrpSpPr/>
          <p:nvPr/>
        </p:nvGrpSpPr>
        <p:grpSpPr>
          <a:xfrm>
            <a:off x="846038" y="3758338"/>
            <a:ext cx="3377013" cy="295301"/>
            <a:chOff x="2978288" y="4472325"/>
            <a:chExt cx="3377013" cy="295301"/>
          </a:xfrm>
        </p:grpSpPr>
        <p:pic>
          <p:nvPicPr>
            <p:cNvPr id="292" name="Google Shape;292;p32"/>
            <p:cNvPicPr preferRelativeResize="0"/>
            <p:nvPr/>
          </p:nvPicPr>
          <p:blipFill>
            <a:blip r:embed="rId7">
              <a:alphaModFix/>
            </a:blip>
            <a:stretch>
              <a:fillRect/>
            </a:stretch>
          </p:blipFill>
          <p:spPr>
            <a:xfrm>
              <a:off x="2978288" y="4472325"/>
              <a:ext cx="295301" cy="295301"/>
            </a:xfrm>
            <a:prstGeom prst="rect">
              <a:avLst/>
            </a:prstGeom>
            <a:noFill/>
            <a:ln>
              <a:noFill/>
            </a:ln>
          </p:spPr>
        </p:pic>
        <p:sp>
          <p:nvSpPr>
            <p:cNvPr id="293" name="Google Shape;293;p32"/>
            <p:cNvSpPr txBox="1"/>
            <p:nvPr/>
          </p:nvSpPr>
          <p:spPr>
            <a:xfrm>
              <a:off x="3320800" y="4490663"/>
              <a:ext cx="3034500" cy="2586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1200" i="1" dirty="0">
                  <a:solidFill>
                    <a:schemeClr val="lt1"/>
                  </a:solidFill>
                  <a:latin typeface="Montserrat Light"/>
                  <a:ea typeface="Montserrat Light"/>
                  <a:cs typeface="Montserrat Light"/>
                  <a:sym typeface="Montserrat Light"/>
                </a:rPr>
                <a:t>R. Marco Aurélio de Miranda, 406 - Sala 403 Buritis, Belo Horizonte - MG</a:t>
              </a:r>
              <a:endParaRPr sz="1200" i="1" dirty="0">
                <a:solidFill>
                  <a:schemeClr val="lt1"/>
                </a:solidFill>
                <a:latin typeface="Montserrat Light"/>
                <a:ea typeface="Montserrat Light"/>
                <a:cs typeface="Montserrat Light"/>
                <a:sym typeface="Montserrat Light"/>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
        <p:cNvGrpSpPr/>
        <p:nvPr/>
      </p:nvGrpSpPr>
      <p:grpSpPr>
        <a:xfrm>
          <a:off x="0" y="0"/>
          <a:ext cx="0" cy="0"/>
          <a:chOff x="0" y="0"/>
          <a:chExt cx="0" cy="0"/>
        </a:xfrm>
      </p:grpSpPr>
      <p:sp>
        <p:nvSpPr>
          <p:cNvPr id="64" name="Google Shape;64;p15"/>
          <p:cNvSpPr txBox="1"/>
          <p:nvPr/>
        </p:nvSpPr>
        <p:spPr>
          <a:xfrm>
            <a:off x="903870" y="1216027"/>
            <a:ext cx="22683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dirty="0">
                <a:solidFill>
                  <a:schemeClr val="dk1"/>
                </a:solidFill>
                <a:latin typeface="Montserrat Black"/>
                <a:ea typeface="Montserrat Black"/>
                <a:cs typeface="Montserrat Black"/>
                <a:sym typeface="Montserrat Black"/>
              </a:rPr>
              <a:t>sumário</a:t>
            </a:r>
            <a:endParaRPr sz="3400" dirty="0">
              <a:solidFill>
                <a:schemeClr val="dk1"/>
              </a:solidFill>
              <a:latin typeface="Montserrat Black"/>
              <a:ea typeface="Montserrat Black"/>
              <a:cs typeface="Montserrat Black"/>
              <a:sym typeface="Montserrat Black"/>
            </a:endParaRPr>
          </a:p>
        </p:txBody>
      </p:sp>
      <p:grpSp>
        <p:nvGrpSpPr>
          <p:cNvPr id="65" name="Google Shape;65;p15"/>
          <p:cNvGrpSpPr/>
          <p:nvPr/>
        </p:nvGrpSpPr>
        <p:grpSpPr>
          <a:xfrm>
            <a:off x="923875" y="2045800"/>
            <a:ext cx="1170175" cy="796100"/>
            <a:chOff x="771475" y="1969600"/>
            <a:chExt cx="1170175" cy="796100"/>
          </a:xfrm>
        </p:grpSpPr>
        <p:sp>
          <p:nvSpPr>
            <p:cNvPr id="66" name="Google Shape;66;p15"/>
            <p:cNvSpPr txBox="1"/>
            <p:nvPr/>
          </p:nvSpPr>
          <p:spPr>
            <a:xfrm>
              <a:off x="777050" y="1969600"/>
              <a:ext cx="3912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dirty="0">
                  <a:solidFill>
                    <a:schemeClr val="dk1"/>
                  </a:solidFill>
                  <a:latin typeface="Montserrat Black"/>
                  <a:ea typeface="Montserrat Black"/>
                  <a:cs typeface="Montserrat Black"/>
                  <a:sym typeface="Montserrat Black"/>
                </a:rPr>
                <a:t>3</a:t>
              </a:r>
              <a:endParaRPr sz="3400" dirty="0">
                <a:solidFill>
                  <a:schemeClr val="dk1"/>
                </a:solidFill>
                <a:latin typeface="Montserrat Black"/>
                <a:ea typeface="Montserrat Black"/>
                <a:cs typeface="Montserrat Black"/>
                <a:sym typeface="Montserrat Black"/>
              </a:endParaRPr>
            </a:p>
          </p:txBody>
        </p:sp>
        <p:sp>
          <p:nvSpPr>
            <p:cNvPr id="67" name="Google Shape;67;p15"/>
            <p:cNvSpPr txBox="1"/>
            <p:nvPr/>
          </p:nvSpPr>
          <p:spPr>
            <a:xfrm>
              <a:off x="1130225" y="2061925"/>
              <a:ext cx="583800" cy="2154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1000"/>
                </a:spcBef>
                <a:spcAft>
                  <a:spcPts val="0"/>
                </a:spcAft>
                <a:buNone/>
              </a:pPr>
              <a:r>
                <a:rPr lang="pt-BR" sz="700" dirty="0">
                  <a:solidFill>
                    <a:schemeClr val="dk1"/>
                  </a:solidFill>
                  <a:latin typeface="Montserrat Black"/>
                  <a:ea typeface="Montserrat Black"/>
                  <a:cs typeface="Montserrat Black"/>
                  <a:sym typeface="Montserrat Black"/>
                </a:rPr>
                <a:t>SOBRE A BVC</a:t>
              </a:r>
              <a:endParaRPr sz="700" dirty="0">
                <a:solidFill>
                  <a:schemeClr val="dk1"/>
                </a:solidFill>
                <a:latin typeface="Montserrat Black"/>
                <a:ea typeface="Montserrat Black"/>
                <a:cs typeface="Montserrat Black"/>
                <a:sym typeface="Montserrat Black"/>
              </a:endParaRPr>
            </a:p>
          </p:txBody>
        </p:sp>
        <p:cxnSp>
          <p:nvCxnSpPr>
            <p:cNvPr id="68" name="Google Shape;68;p15"/>
            <p:cNvCxnSpPr/>
            <p:nvPr/>
          </p:nvCxnSpPr>
          <p:spPr>
            <a:xfrm>
              <a:off x="771475" y="2334400"/>
              <a:ext cx="1149600" cy="300"/>
            </a:xfrm>
            <a:prstGeom prst="straightConnector1">
              <a:avLst/>
            </a:prstGeom>
            <a:noFill/>
            <a:ln w="9525" cap="flat" cmpd="sng">
              <a:solidFill>
                <a:srgbClr val="D8232A"/>
              </a:solidFill>
              <a:prstDash val="solid"/>
              <a:round/>
              <a:headEnd type="none" w="med" len="med"/>
              <a:tailEnd type="none" w="med" len="med"/>
            </a:ln>
          </p:spPr>
        </p:cxnSp>
        <p:sp>
          <p:nvSpPr>
            <p:cNvPr id="69" name="Google Shape;69;p15"/>
            <p:cNvSpPr txBox="1"/>
            <p:nvPr/>
          </p:nvSpPr>
          <p:spPr>
            <a:xfrm>
              <a:off x="777050" y="2410200"/>
              <a:ext cx="1164600" cy="3555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000"/>
                </a:spcBef>
                <a:spcAft>
                  <a:spcPts val="0"/>
                </a:spcAft>
                <a:buNone/>
              </a:pPr>
              <a:r>
                <a:rPr lang="pt-BR" sz="700" b="1">
                  <a:solidFill>
                    <a:schemeClr val="dk1"/>
                  </a:solidFill>
                  <a:latin typeface="Montserrat"/>
                  <a:ea typeface="Montserrat"/>
                  <a:cs typeface="Montserrat"/>
                  <a:sym typeface="Montserrat"/>
                </a:rPr>
                <a:t>Lorem ipsum dolor sit amet, consectetur adipiscing elit</a:t>
              </a:r>
              <a:endParaRPr sz="700" b="1">
                <a:solidFill>
                  <a:schemeClr val="dk1"/>
                </a:solidFill>
                <a:latin typeface="Montserrat"/>
                <a:ea typeface="Montserrat"/>
                <a:cs typeface="Montserrat"/>
                <a:sym typeface="Montserrat"/>
              </a:endParaRPr>
            </a:p>
          </p:txBody>
        </p:sp>
      </p:grpSp>
      <p:sp>
        <p:nvSpPr>
          <p:cNvPr id="70" name="Google Shape;70;p15"/>
          <p:cNvSpPr txBox="1"/>
          <p:nvPr/>
        </p:nvSpPr>
        <p:spPr>
          <a:xfrm>
            <a:off x="2217325" y="2045800"/>
            <a:ext cx="3912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a:solidFill>
                  <a:schemeClr val="dk1"/>
                </a:solidFill>
                <a:latin typeface="Montserrat Black"/>
                <a:ea typeface="Montserrat Black"/>
                <a:cs typeface="Montserrat Black"/>
                <a:sym typeface="Montserrat Black"/>
              </a:rPr>
              <a:t>5</a:t>
            </a:r>
            <a:endParaRPr sz="3400">
              <a:solidFill>
                <a:schemeClr val="dk1"/>
              </a:solidFill>
              <a:latin typeface="Montserrat Black"/>
              <a:ea typeface="Montserrat Black"/>
              <a:cs typeface="Montserrat Black"/>
              <a:sym typeface="Montserrat Black"/>
            </a:endParaRPr>
          </a:p>
        </p:txBody>
      </p:sp>
      <p:sp>
        <p:nvSpPr>
          <p:cNvPr id="71" name="Google Shape;71;p15"/>
          <p:cNvSpPr txBox="1"/>
          <p:nvPr/>
        </p:nvSpPr>
        <p:spPr>
          <a:xfrm>
            <a:off x="2616050" y="2135625"/>
            <a:ext cx="583800" cy="2154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1000"/>
              </a:spcBef>
              <a:spcAft>
                <a:spcPts val="0"/>
              </a:spcAft>
              <a:buNone/>
            </a:pPr>
            <a:r>
              <a:rPr lang="pt-BR" sz="700">
                <a:solidFill>
                  <a:schemeClr val="dk1"/>
                </a:solidFill>
                <a:latin typeface="Montserrat Black"/>
                <a:ea typeface="Montserrat Black"/>
                <a:cs typeface="Montserrat Black"/>
                <a:sym typeface="Montserrat Black"/>
              </a:rPr>
              <a:t>QUEM SOMOS</a:t>
            </a:r>
            <a:endParaRPr sz="700">
              <a:solidFill>
                <a:schemeClr val="dk1"/>
              </a:solidFill>
              <a:latin typeface="Montserrat Black"/>
              <a:ea typeface="Montserrat Black"/>
              <a:cs typeface="Montserrat Black"/>
              <a:sym typeface="Montserrat Black"/>
            </a:endParaRPr>
          </a:p>
        </p:txBody>
      </p:sp>
      <p:cxnSp>
        <p:nvCxnSpPr>
          <p:cNvPr id="72" name="Google Shape;72;p15"/>
          <p:cNvCxnSpPr/>
          <p:nvPr/>
        </p:nvCxnSpPr>
        <p:spPr>
          <a:xfrm>
            <a:off x="2135550" y="2410600"/>
            <a:ext cx="1149600" cy="300"/>
          </a:xfrm>
          <a:prstGeom prst="straightConnector1">
            <a:avLst/>
          </a:prstGeom>
          <a:noFill/>
          <a:ln w="9525" cap="flat" cmpd="sng">
            <a:solidFill>
              <a:srgbClr val="D8232A"/>
            </a:solidFill>
            <a:prstDash val="solid"/>
            <a:round/>
            <a:headEnd type="none" w="med" len="med"/>
            <a:tailEnd type="none" w="med" len="med"/>
          </a:ln>
        </p:spPr>
      </p:cxnSp>
      <p:sp>
        <p:nvSpPr>
          <p:cNvPr id="73" name="Google Shape;73;p15"/>
          <p:cNvSpPr txBox="1"/>
          <p:nvPr/>
        </p:nvSpPr>
        <p:spPr>
          <a:xfrm>
            <a:off x="2217325" y="2486400"/>
            <a:ext cx="1164600" cy="3555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000"/>
              </a:spcBef>
              <a:spcAft>
                <a:spcPts val="0"/>
              </a:spcAft>
              <a:buNone/>
            </a:pPr>
            <a:r>
              <a:rPr lang="pt-BR" sz="700" b="1">
                <a:solidFill>
                  <a:schemeClr val="dk1"/>
                </a:solidFill>
                <a:latin typeface="Montserrat"/>
                <a:ea typeface="Montserrat"/>
                <a:cs typeface="Montserrat"/>
                <a:sym typeface="Montserrat"/>
              </a:rPr>
              <a:t>Lorem ipsum dolor sit amet, consectetur adipiscing elit</a:t>
            </a:r>
            <a:endParaRPr sz="700" b="1">
              <a:solidFill>
                <a:schemeClr val="dk1"/>
              </a:solidFill>
              <a:latin typeface="Montserrat"/>
              <a:ea typeface="Montserrat"/>
              <a:cs typeface="Montserrat"/>
              <a:sym typeface="Montserrat"/>
            </a:endParaRPr>
          </a:p>
        </p:txBody>
      </p:sp>
      <p:sp>
        <p:nvSpPr>
          <p:cNvPr id="74" name="Google Shape;74;p15"/>
          <p:cNvSpPr txBox="1"/>
          <p:nvPr/>
        </p:nvSpPr>
        <p:spPr>
          <a:xfrm>
            <a:off x="3510775" y="2045800"/>
            <a:ext cx="3912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a:solidFill>
                  <a:schemeClr val="dk1"/>
                </a:solidFill>
                <a:latin typeface="Montserrat Black"/>
                <a:ea typeface="Montserrat Black"/>
                <a:cs typeface="Montserrat Black"/>
                <a:sym typeface="Montserrat Black"/>
              </a:rPr>
              <a:t>8</a:t>
            </a:r>
            <a:endParaRPr sz="3400">
              <a:solidFill>
                <a:schemeClr val="dk1"/>
              </a:solidFill>
              <a:latin typeface="Montserrat Black"/>
              <a:ea typeface="Montserrat Black"/>
              <a:cs typeface="Montserrat Black"/>
              <a:sym typeface="Montserrat Black"/>
            </a:endParaRPr>
          </a:p>
        </p:txBody>
      </p:sp>
      <p:sp>
        <p:nvSpPr>
          <p:cNvPr id="75" name="Google Shape;75;p15"/>
          <p:cNvSpPr txBox="1"/>
          <p:nvPr/>
        </p:nvSpPr>
        <p:spPr>
          <a:xfrm>
            <a:off x="3870900" y="2135625"/>
            <a:ext cx="583800" cy="1077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1000"/>
              </a:spcBef>
              <a:spcAft>
                <a:spcPts val="0"/>
              </a:spcAft>
              <a:buNone/>
            </a:pPr>
            <a:r>
              <a:rPr lang="pt-BR" sz="700">
                <a:solidFill>
                  <a:schemeClr val="dk1"/>
                </a:solidFill>
                <a:latin typeface="Montserrat Black"/>
                <a:ea typeface="Montserrat Black"/>
                <a:cs typeface="Montserrat Black"/>
                <a:sym typeface="Montserrat Black"/>
              </a:rPr>
              <a:t>ODS </a:t>
            </a:r>
            <a:endParaRPr sz="700">
              <a:solidFill>
                <a:schemeClr val="dk1"/>
              </a:solidFill>
              <a:latin typeface="Montserrat Black"/>
              <a:ea typeface="Montserrat Black"/>
              <a:cs typeface="Montserrat Black"/>
              <a:sym typeface="Montserrat Black"/>
            </a:endParaRPr>
          </a:p>
        </p:txBody>
      </p:sp>
      <p:cxnSp>
        <p:nvCxnSpPr>
          <p:cNvPr id="76" name="Google Shape;76;p15"/>
          <p:cNvCxnSpPr/>
          <p:nvPr/>
        </p:nvCxnSpPr>
        <p:spPr>
          <a:xfrm>
            <a:off x="3429000" y="2410600"/>
            <a:ext cx="1149600" cy="300"/>
          </a:xfrm>
          <a:prstGeom prst="straightConnector1">
            <a:avLst/>
          </a:prstGeom>
          <a:noFill/>
          <a:ln w="9525" cap="flat" cmpd="sng">
            <a:solidFill>
              <a:srgbClr val="D8232A"/>
            </a:solidFill>
            <a:prstDash val="solid"/>
            <a:round/>
            <a:headEnd type="none" w="med" len="med"/>
            <a:tailEnd type="none" w="med" len="med"/>
          </a:ln>
        </p:spPr>
      </p:cxnSp>
      <p:sp>
        <p:nvSpPr>
          <p:cNvPr id="77" name="Google Shape;77;p15"/>
          <p:cNvSpPr txBox="1"/>
          <p:nvPr/>
        </p:nvSpPr>
        <p:spPr>
          <a:xfrm>
            <a:off x="3510775" y="2486400"/>
            <a:ext cx="1164600" cy="3555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000"/>
              </a:spcBef>
              <a:spcAft>
                <a:spcPts val="0"/>
              </a:spcAft>
              <a:buNone/>
            </a:pPr>
            <a:r>
              <a:rPr lang="pt-BR" sz="700" b="1">
                <a:solidFill>
                  <a:schemeClr val="dk1"/>
                </a:solidFill>
                <a:latin typeface="Montserrat"/>
                <a:ea typeface="Montserrat"/>
                <a:cs typeface="Montserrat"/>
                <a:sym typeface="Montserrat"/>
              </a:rPr>
              <a:t>Lorem ipsum dolor sit amet, consectetur adipiscing elit</a:t>
            </a:r>
            <a:endParaRPr sz="700" b="1">
              <a:solidFill>
                <a:schemeClr val="dk1"/>
              </a:solidFill>
              <a:latin typeface="Montserrat"/>
              <a:ea typeface="Montserrat"/>
              <a:cs typeface="Montserrat"/>
              <a:sym typeface="Montserrat"/>
            </a:endParaRPr>
          </a:p>
        </p:txBody>
      </p:sp>
      <p:sp>
        <p:nvSpPr>
          <p:cNvPr id="78" name="Google Shape;78;p15"/>
          <p:cNvSpPr txBox="1"/>
          <p:nvPr/>
        </p:nvSpPr>
        <p:spPr>
          <a:xfrm>
            <a:off x="4804225" y="2045800"/>
            <a:ext cx="3912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a:solidFill>
                  <a:schemeClr val="dk1"/>
                </a:solidFill>
                <a:latin typeface="Montserrat Black"/>
                <a:ea typeface="Montserrat Black"/>
                <a:cs typeface="Montserrat Black"/>
                <a:sym typeface="Montserrat Black"/>
              </a:rPr>
              <a:t>9</a:t>
            </a:r>
            <a:endParaRPr sz="3400">
              <a:solidFill>
                <a:schemeClr val="dk1"/>
              </a:solidFill>
              <a:latin typeface="Montserrat Black"/>
              <a:ea typeface="Montserrat Black"/>
              <a:cs typeface="Montserrat Black"/>
              <a:sym typeface="Montserrat Black"/>
            </a:endParaRPr>
          </a:p>
        </p:txBody>
      </p:sp>
      <p:sp>
        <p:nvSpPr>
          <p:cNvPr id="79" name="Google Shape;79;p15"/>
          <p:cNvSpPr txBox="1"/>
          <p:nvPr/>
        </p:nvSpPr>
        <p:spPr>
          <a:xfrm>
            <a:off x="5176875" y="2135625"/>
            <a:ext cx="583800" cy="2154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1000"/>
              </a:spcBef>
              <a:spcAft>
                <a:spcPts val="0"/>
              </a:spcAft>
              <a:buNone/>
            </a:pPr>
            <a:r>
              <a:rPr lang="pt-BR" sz="700">
                <a:solidFill>
                  <a:schemeClr val="dk1"/>
                </a:solidFill>
                <a:latin typeface="Montserrat Black"/>
                <a:ea typeface="Montserrat Black"/>
                <a:cs typeface="Montserrat Black"/>
                <a:sym typeface="Montserrat Black"/>
              </a:rPr>
              <a:t>Jornada Net-Zero</a:t>
            </a:r>
            <a:endParaRPr sz="700">
              <a:solidFill>
                <a:schemeClr val="dk1"/>
              </a:solidFill>
              <a:latin typeface="Montserrat Black"/>
              <a:ea typeface="Montserrat Black"/>
              <a:cs typeface="Montserrat Black"/>
              <a:sym typeface="Montserrat Black"/>
            </a:endParaRPr>
          </a:p>
        </p:txBody>
      </p:sp>
      <p:cxnSp>
        <p:nvCxnSpPr>
          <p:cNvPr id="80" name="Google Shape;80;p15"/>
          <p:cNvCxnSpPr/>
          <p:nvPr/>
        </p:nvCxnSpPr>
        <p:spPr>
          <a:xfrm>
            <a:off x="4722450" y="2410600"/>
            <a:ext cx="1149600" cy="300"/>
          </a:xfrm>
          <a:prstGeom prst="straightConnector1">
            <a:avLst/>
          </a:prstGeom>
          <a:noFill/>
          <a:ln w="9525" cap="flat" cmpd="sng">
            <a:solidFill>
              <a:srgbClr val="D8232A"/>
            </a:solidFill>
            <a:prstDash val="solid"/>
            <a:round/>
            <a:headEnd type="none" w="med" len="med"/>
            <a:tailEnd type="none" w="med" len="med"/>
          </a:ln>
        </p:spPr>
      </p:cxnSp>
      <p:sp>
        <p:nvSpPr>
          <p:cNvPr id="81" name="Google Shape;81;p15"/>
          <p:cNvSpPr txBox="1"/>
          <p:nvPr/>
        </p:nvSpPr>
        <p:spPr>
          <a:xfrm>
            <a:off x="4804225" y="2486400"/>
            <a:ext cx="1164600" cy="3555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000"/>
              </a:spcBef>
              <a:spcAft>
                <a:spcPts val="0"/>
              </a:spcAft>
              <a:buNone/>
            </a:pPr>
            <a:r>
              <a:rPr lang="pt-BR" sz="700" b="1">
                <a:solidFill>
                  <a:schemeClr val="dk1"/>
                </a:solidFill>
                <a:latin typeface="Montserrat"/>
                <a:ea typeface="Montserrat"/>
                <a:cs typeface="Montserrat"/>
                <a:sym typeface="Montserrat"/>
              </a:rPr>
              <a:t>Lorem ipsum dolor sit amet, consectetur adipiscing elit</a:t>
            </a:r>
            <a:endParaRPr sz="700" b="1">
              <a:solidFill>
                <a:schemeClr val="dk1"/>
              </a:solidFill>
              <a:latin typeface="Montserrat"/>
              <a:ea typeface="Montserrat"/>
              <a:cs typeface="Montserrat"/>
              <a:sym typeface="Montserrat"/>
            </a:endParaRPr>
          </a:p>
        </p:txBody>
      </p:sp>
      <p:grpSp>
        <p:nvGrpSpPr>
          <p:cNvPr id="82" name="Google Shape;82;p15"/>
          <p:cNvGrpSpPr/>
          <p:nvPr/>
        </p:nvGrpSpPr>
        <p:grpSpPr>
          <a:xfrm>
            <a:off x="2600283" y="3181300"/>
            <a:ext cx="1571896" cy="672200"/>
            <a:chOff x="771475" y="1969600"/>
            <a:chExt cx="1170175" cy="672200"/>
          </a:xfrm>
        </p:grpSpPr>
        <p:sp>
          <p:nvSpPr>
            <p:cNvPr id="83" name="Google Shape;83;p15"/>
            <p:cNvSpPr txBox="1"/>
            <p:nvPr/>
          </p:nvSpPr>
          <p:spPr>
            <a:xfrm>
              <a:off x="777050" y="1969600"/>
              <a:ext cx="3912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a:solidFill>
                    <a:schemeClr val="dk1"/>
                  </a:solidFill>
                  <a:latin typeface="Montserrat Black"/>
                  <a:ea typeface="Montserrat Black"/>
                  <a:cs typeface="Montserrat Black"/>
                  <a:sym typeface="Montserrat Black"/>
                </a:rPr>
                <a:t>17</a:t>
              </a:r>
              <a:endParaRPr sz="3400">
                <a:solidFill>
                  <a:schemeClr val="dk1"/>
                </a:solidFill>
                <a:latin typeface="Montserrat Black"/>
                <a:ea typeface="Montserrat Black"/>
                <a:cs typeface="Montserrat Black"/>
                <a:sym typeface="Montserrat Black"/>
              </a:endParaRPr>
            </a:p>
          </p:txBody>
        </p:sp>
        <p:sp>
          <p:nvSpPr>
            <p:cNvPr id="84" name="Google Shape;84;p15"/>
            <p:cNvSpPr txBox="1"/>
            <p:nvPr/>
          </p:nvSpPr>
          <p:spPr>
            <a:xfrm>
              <a:off x="1149950" y="2059425"/>
              <a:ext cx="583800" cy="1077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1000"/>
                </a:spcBef>
                <a:spcAft>
                  <a:spcPts val="0"/>
                </a:spcAft>
                <a:buNone/>
              </a:pPr>
              <a:r>
                <a:rPr lang="pt-BR" sz="700">
                  <a:solidFill>
                    <a:schemeClr val="dk1"/>
                  </a:solidFill>
                  <a:latin typeface="Montserrat Black"/>
                  <a:ea typeface="Montserrat Black"/>
                  <a:cs typeface="Montserrat Black"/>
                  <a:sym typeface="Montserrat Black"/>
                </a:rPr>
                <a:t>(S) Social</a:t>
              </a:r>
              <a:endParaRPr sz="700">
                <a:solidFill>
                  <a:schemeClr val="dk1"/>
                </a:solidFill>
                <a:latin typeface="Montserrat Black"/>
                <a:ea typeface="Montserrat Black"/>
                <a:cs typeface="Montserrat Black"/>
                <a:sym typeface="Montserrat Black"/>
              </a:endParaRPr>
            </a:p>
          </p:txBody>
        </p:sp>
        <p:cxnSp>
          <p:nvCxnSpPr>
            <p:cNvPr id="85" name="Google Shape;85;p15"/>
            <p:cNvCxnSpPr/>
            <p:nvPr/>
          </p:nvCxnSpPr>
          <p:spPr>
            <a:xfrm>
              <a:off x="771475" y="2334400"/>
              <a:ext cx="1149600" cy="300"/>
            </a:xfrm>
            <a:prstGeom prst="straightConnector1">
              <a:avLst/>
            </a:prstGeom>
            <a:noFill/>
            <a:ln w="9525" cap="flat" cmpd="sng">
              <a:solidFill>
                <a:srgbClr val="D8232A"/>
              </a:solidFill>
              <a:prstDash val="solid"/>
              <a:round/>
              <a:headEnd type="none" w="med" len="med"/>
              <a:tailEnd type="none" w="med" len="med"/>
            </a:ln>
          </p:spPr>
        </p:cxnSp>
        <p:sp>
          <p:nvSpPr>
            <p:cNvPr id="86" name="Google Shape;86;p15"/>
            <p:cNvSpPr txBox="1"/>
            <p:nvPr/>
          </p:nvSpPr>
          <p:spPr>
            <a:xfrm>
              <a:off x="777050" y="2410200"/>
              <a:ext cx="1164600" cy="2316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000"/>
                </a:spcBef>
                <a:spcAft>
                  <a:spcPts val="0"/>
                </a:spcAft>
                <a:buNone/>
              </a:pPr>
              <a:r>
                <a:rPr lang="pt-BR" sz="700" b="1">
                  <a:solidFill>
                    <a:schemeClr val="dk1"/>
                  </a:solidFill>
                  <a:latin typeface="Montserrat"/>
                  <a:ea typeface="Montserrat"/>
                  <a:cs typeface="Montserrat"/>
                  <a:sym typeface="Montserrat"/>
                </a:rPr>
                <a:t>Lorem ipsum dolor sit amet, consectetur adipiscing elit</a:t>
              </a:r>
              <a:endParaRPr sz="700" b="1">
                <a:solidFill>
                  <a:schemeClr val="dk1"/>
                </a:solidFill>
                <a:latin typeface="Montserrat"/>
                <a:ea typeface="Montserrat"/>
                <a:cs typeface="Montserrat"/>
                <a:sym typeface="Montserrat"/>
              </a:endParaRPr>
            </a:p>
          </p:txBody>
        </p:sp>
      </p:grpSp>
      <p:pic>
        <p:nvPicPr>
          <p:cNvPr id="87" name="Google Shape;87;p15"/>
          <p:cNvPicPr preferRelativeResize="0"/>
          <p:nvPr/>
        </p:nvPicPr>
        <p:blipFill>
          <a:blip r:embed="rId4">
            <a:alphaModFix/>
          </a:blip>
          <a:stretch>
            <a:fillRect/>
          </a:stretch>
        </p:blipFill>
        <p:spPr>
          <a:xfrm>
            <a:off x="8233750" y="446050"/>
            <a:ext cx="502774" cy="204575"/>
          </a:xfrm>
          <a:prstGeom prst="rect">
            <a:avLst/>
          </a:prstGeom>
          <a:noFill/>
          <a:ln>
            <a:noFill/>
          </a:ln>
        </p:spPr>
      </p:pic>
      <p:sp>
        <p:nvSpPr>
          <p:cNvPr id="88" name="Google Shape;88;p15"/>
          <p:cNvSpPr/>
          <p:nvPr/>
        </p:nvSpPr>
        <p:spPr>
          <a:xfrm>
            <a:off x="0" y="5086641"/>
            <a:ext cx="9144000" cy="57000"/>
          </a:xfrm>
          <a:prstGeom prst="rect">
            <a:avLst/>
          </a:prstGeom>
          <a:solidFill>
            <a:srgbClr val="E3061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30613"/>
              </a:solidFill>
              <a:latin typeface="Calibri"/>
              <a:ea typeface="Calibri"/>
              <a:cs typeface="Calibri"/>
              <a:sym typeface="Calibri"/>
            </a:endParaRPr>
          </a:p>
        </p:txBody>
      </p:sp>
      <p:grpSp>
        <p:nvGrpSpPr>
          <p:cNvPr id="89" name="Google Shape;89;p15"/>
          <p:cNvGrpSpPr/>
          <p:nvPr/>
        </p:nvGrpSpPr>
        <p:grpSpPr>
          <a:xfrm>
            <a:off x="4360372" y="3181300"/>
            <a:ext cx="1564407" cy="672200"/>
            <a:chOff x="777050" y="1969600"/>
            <a:chExt cx="1164600" cy="672200"/>
          </a:xfrm>
        </p:grpSpPr>
        <p:sp>
          <p:nvSpPr>
            <p:cNvPr id="90" name="Google Shape;90;p15"/>
            <p:cNvSpPr txBox="1"/>
            <p:nvPr/>
          </p:nvSpPr>
          <p:spPr>
            <a:xfrm>
              <a:off x="777050" y="1969600"/>
              <a:ext cx="3912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a:solidFill>
                    <a:schemeClr val="dk1"/>
                  </a:solidFill>
                  <a:latin typeface="Montserrat Black"/>
                  <a:ea typeface="Montserrat Black"/>
                  <a:cs typeface="Montserrat Black"/>
                  <a:sym typeface="Montserrat Black"/>
                </a:rPr>
                <a:t>18</a:t>
              </a:r>
              <a:endParaRPr sz="3400">
                <a:solidFill>
                  <a:schemeClr val="dk1"/>
                </a:solidFill>
                <a:latin typeface="Montserrat Black"/>
                <a:ea typeface="Montserrat Black"/>
                <a:cs typeface="Montserrat Black"/>
                <a:sym typeface="Montserrat Black"/>
              </a:endParaRPr>
            </a:p>
          </p:txBody>
        </p:sp>
        <p:sp>
          <p:nvSpPr>
            <p:cNvPr id="91" name="Google Shape;91;p15"/>
            <p:cNvSpPr txBox="1"/>
            <p:nvPr/>
          </p:nvSpPr>
          <p:spPr>
            <a:xfrm>
              <a:off x="1149950" y="2059425"/>
              <a:ext cx="583800" cy="1077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1000"/>
                </a:spcBef>
                <a:spcAft>
                  <a:spcPts val="0"/>
                </a:spcAft>
                <a:buNone/>
              </a:pPr>
              <a:r>
                <a:rPr lang="pt-BR" sz="700">
                  <a:solidFill>
                    <a:schemeClr val="dk1"/>
                  </a:solidFill>
                  <a:latin typeface="Montserrat Black"/>
                  <a:ea typeface="Montserrat Black"/>
                  <a:cs typeface="Montserrat Black"/>
                  <a:sym typeface="Montserrat Black"/>
                </a:rPr>
                <a:t>(G) Governança</a:t>
              </a:r>
              <a:endParaRPr sz="700">
                <a:solidFill>
                  <a:schemeClr val="dk1"/>
                </a:solidFill>
                <a:latin typeface="Montserrat Black"/>
                <a:ea typeface="Montserrat Black"/>
                <a:cs typeface="Montserrat Black"/>
                <a:sym typeface="Montserrat Black"/>
              </a:endParaRPr>
            </a:p>
          </p:txBody>
        </p:sp>
        <p:sp>
          <p:nvSpPr>
            <p:cNvPr id="92" name="Google Shape;92;p15"/>
            <p:cNvSpPr txBox="1"/>
            <p:nvPr/>
          </p:nvSpPr>
          <p:spPr>
            <a:xfrm>
              <a:off x="777050" y="2410200"/>
              <a:ext cx="1164600" cy="2316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000"/>
                </a:spcBef>
                <a:spcAft>
                  <a:spcPts val="0"/>
                </a:spcAft>
                <a:buNone/>
              </a:pPr>
              <a:r>
                <a:rPr lang="pt-BR" sz="700" b="1">
                  <a:solidFill>
                    <a:schemeClr val="dk1"/>
                  </a:solidFill>
                  <a:latin typeface="Montserrat"/>
                  <a:ea typeface="Montserrat"/>
                  <a:cs typeface="Montserrat"/>
                  <a:sym typeface="Montserrat"/>
                </a:rPr>
                <a:t>Lorem ipsum dolor sit amet, consectetur adipiscing elit</a:t>
              </a:r>
              <a:endParaRPr sz="700" b="1">
                <a:solidFill>
                  <a:schemeClr val="dk1"/>
                </a:solidFill>
                <a:latin typeface="Montserrat"/>
                <a:ea typeface="Montserrat"/>
                <a:cs typeface="Montserrat"/>
                <a:sym typeface="Montserrat"/>
              </a:endParaRPr>
            </a:p>
          </p:txBody>
        </p:sp>
      </p:grpSp>
      <p:grpSp>
        <p:nvGrpSpPr>
          <p:cNvPr id="93" name="Google Shape;93;p15"/>
          <p:cNvGrpSpPr/>
          <p:nvPr/>
        </p:nvGrpSpPr>
        <p:grpSpPr>
          <a:xfrm>
            <a:off x="931372" y="3181300"/>
            <a:ext cx="1564407" cy="672200"/>
            <a:chOff x="777050" y="1969600"/>
            <a:chExt cx="1164600" cy="672200"/>
          </a:xfrm>
        </p:grpSpPr>
        <p:sp>
          <p:nvSpPr>
            <p:cNvPr id="94" name="Google Shape;94;p15"/>
            <p:cNvSpPr txBox="1"/>
            <p:nvPr/>
          </p:nvSpPr>
          <p:spPr>
            <a:xfrm>
              <a:off x="777050" y="1969600"/>
              <a:ext cx="3912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a:solidFill>
                    <a:schemeClr val="dk1"/>
                  </a:solidFill>
                  <a:latin typeface="Montserrat Black"/>
                  <a:ea typeface="Montserrat Black"/>
                  <a:cs typeface="Montserrat Black"/>
                  <a:sym typeface="Montserrat Black"/>
                </a:rPr>
                <a:t>10</a:t>
              </a:r>
              <a:endParaRPr sz="3400">
                <a:solidFill>
                  <a:schemeClr val="dk1"/>
                </a:solidFill>
                <a:latin typeface="Montserrat Black"/>
                <a:ea typeface="Montserrat Black"/>
                <a:cs typeface="Montserrat Black"/>
                <a:sym typeface="Montserrat Black"/>
              </a:endParaRPr>
            </a:p>
          </p:txBody>
        </p:sp>
        <p:sp>
          <p:nvSpPr>
            <p:cNvPr id="95" name="Google Shape;95;p15"/>
            <p:cNvSpPr txBox="1"/>
            <p:nvPr/>
          </p:nvSpPr>
          <p:spPr>
            <a:xfrm>
              <a:off x="1149950" y="2059425"/>
              <a:ext cx="583800" cy="1077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1000"/>
                </a:spcBef>
                <a:spcAft>
                  <a:spcPts val="0"/>
                </a:spcAft>
                <a:buNone/>
              </a:pPr>
              <a:r>
                <a:rPr lang="pt-BR" sz="700">
                  <a:solidFill>
                    <a:schemeClr val="dk1"/>
                  </a:solidFill>
                  <a:latin typeface="Montserrat Black"/>
                  <a:ea typeface="Montserrat Black"/>
                  <a:cs typeface="Montserrat Black"/>
                  <a:sym typeface="Montserrat Black"/>
                </a:rPr>
                <a:t>(E) Ambiental</a:t>
              </a:r>
              <a:endParaRPr sz="700">
                <a:solidFill>
                  <a:schemeClr val="dk1"/>
                </a:solidFill>
                <a:latin typeface="Montserrat Black"/>
                <a:ea typeface="Montserrat Black"/>
                <a:cs typeface="Montserrat Black"/>
                <a:sym typeface="Montserrat Black"/>
              </a:endParaRPr>
            </a:p>
          </p:txBody>
        </p:sp>
        <p:sp>
          <p:nvSpPr>
            <p:cNvPr id="96" name="Google Shape;96;p15"/>
            <p:cNvSpPr txBox="1"/>
            <p:nvPr/>
          </p:nvSpPr>
          <p:spPr>
            <a:xfrm>
              <a:off x="777050" y="2410200"/>
              <a:ext cx="1164600" cy="2316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000"/>
                </a:spcBef>
                <a:spcAft>
                  <a:spcPts val="0"/>
                </a:spcAft>
                <a:buNone/>
              </a:pPr>
              <a:r>
                <a:rPr lang="pt-BR" sz="700" b="1">
                  <a:solidFill>
                    <a:schemeClr val="dk1"/>
                  </a:solidFill>
                  <a:latin typeface="Montserrat"/>
                  <a:ea typeface="Montserrat"/>
                  <a:cs typeface="Montserrat"/>
                  <a:sym typeface="Montserrat"/>
                </a:rPr>
                <a:t>Lorem ipsum dolor sit amet, consectetur adipiscing elit</a:t>
              </a:r>
              <a:endParaRPr sz="700" b="1">
                <a:solidFill>
                  <a:schemeClr val="dk1"/>
                </a:solidFill>
                <a:latin typeface="Montserrat"/>
                <a:ea typeface="Montserrat"/>
                <a:cs typeface="Montserrat"/>
                <a:sym typeface="Montserrat"/>
              </a:endParaRPr>
            </a:p>
          </p:txBody>
        </p:sp>
      </p:grpSp>
      <p:cxnSp>
        <p:nvCxnSpPr>
          <p:cNvPr id="97" name="Google Shape;97;p15"/>
          <p:cNvCxnSpPr/>
          <p:nvPr/>
        </p:nvCxnSpPr>
        <p:spPr>
          <a:xfrm>
            <a:off x="923883" y="3546100"/>
            <a:ext cx="1544400" cy="300"/>
          </a:xfrm>
          <a:prstGeom prst="straightConnector1">
            <a:avLst/>
          </a:prstGeom>
          <a:noFill/>
          <a:ln w="9525" cap="flat" cmpd="sng">
            <a:solidFill>
              <a:srgbClr val="D8232A"/>
            </a:solidFill>
            <a:prstDash val="solid"/>
            <a:round/>
            <a:headEnd type="none" w="med" len="med"/>
            <a:tailEnd type="none" w="med" len="med"/>
          </a:ln>
        </p:spPr>
      </p:cxnSp>
      <p:cxnSp>
        <p:nvCxnSpPr>
          <p:cNvPr id="98" name="Google Shape;98;p15"/>
          <p:cNvCxnSpPr/>
          <p:nvPr/>
        </p:nvCxnSpPr>
        <p:spPr>
          <a:xfrm>
            <a:off x="4352883" y="3546100"/>
            <a:ext cx="1544400" cy="300"/>
          </a:xfrm>
          <a:prstGeom prst="straightConnector1">
            <a:avLst/>
          </a:prstGeom>
          <a:noFill/>
          <a:ln w="9525" cap="flat" cmpd="sng">
            <a:solidFill>
              <a:srgbClr val="D8232A"/>
            </a:solidFill>
            <a:prstDash val="solid"/>
            <a:round/>
            <a:headEnd type="none" w="med" len="med"/>
            <a:tailEnd type="non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103" name="Google Shape;103;p16"/>
          <p:cNvSpPr txBox="1"/>
          <p:nvPr/>
        </p:nvSpPr>
        <p:spPr>
          <a:xfrm>
            <a:off x="400050" y="421850"/>
            <a:ext cx="39540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a:solidFill>
                  <a:schemeClr val="dk1"/>
                </a:solidFill>
                <a:latin typeface="Montserrat Black"/>
                <a:ea typeface="Montserrat Black"/>
                <a:cs typeface="Montserrat Black"/>
                <a:sym typeface="Montserrat Black"/>
              </a:rPr>
              <a:t>sobre a BVC</a:t>
            </a:r>
            <a:endParaRPr sz="3400">
              <a:solidFill>
                <a:schemeClr val="dk1"/>
              </a:solidFill>
              <a:latin typeface="Montserrat Black"/>
              <a:ea typeface="Montserrat Black"/>
              <a:cs typeface="Montserrat Black"/>
              <a:sym typeface="Montserrat Black"/>
            </a:endParaRPr>
          </a:p>
        </p:txBody>
      </p:sp>
      <p:cxnSp>
        <p:nvCxnSpPr>
          <p:cNvPr id="104" name="Google Shape;104;p16"/>
          <p:cNvCxnSpPr/>
          <p:nvPr/>
        </p:nvCxnSpPr>
        <p:spPr>
          <a:xfrm rot="10800000">
            <a:off x="422150" y="984875"/>
            <a:ext cx="480600" cy="0"/>
          </a:xfrm>
          <a:prstGeom prst="straightConnector1">
            <a:avLst/>
          </a:prstGeom>
          <a:noFill/>
          <a:ln w="38100" cap="flat" cmpd="sng">
            <a:solidFill>
              <a:srgbClr val="D8232A"/>
            </a:solidFill>
            <a:prstDash val="solid"/>
            <a:round/>
            <a:headEnd type="none" w="med" len="med"/>
            <a:tailEnd type="none" w="med" len="med"/>
          </a:ln>
        </p:spPr>
      </p:cxnSp>
      <p:sp>
        <p:nvSpPr>
          <p:cNvPr id="105" name="Google Shape;105;p16"/>
          <p:cNvSpPr txBox="1"/>
          <p:nvPr/>
        </p:nvSpPr>
        <p:spPr>
          <a:xfrm>
            <a:off x="1046750" y="1636075"/>
            <a:ext cx="7673700" cy="21888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pt-BR" sz="1100">
                <a:solidFill>
                  <a:schemeClr val="dk1"/>
                </a:solidFill>
                <a:latin typeface="Montserrat Medium"/>
                <a:ea typeface="Montserrat Medium"/>
                <a:cs typeface="Montserrat Medium"/>
                <a:sym typeface="Montserrat Medium"/>
              </a:rPr>
              <a:t>Nosso principal foco de atuação é o </a:t>
            </a:r>
            <a:r>
              <a:rPr lang="pt-BR" sz="1100" b="1">
                <a:solidFill>
                  <a:schemeClr val="dk1"/>
                </a:solidFill>
                <a:latin typeface="Montserrat"/>
                <a:ea typeface="Montserrat"/>
                <a:cs typeface="Montserrat"/>
                <a:sym typeface="Montserrat"/>
              </a:rPr>
              <a:t>transporte de granéis sólidos</a:t>
            </a:r>
            <a:r>
              <a:rPr lang="pt-BR" sz="1100">
                <a:solidFill>
                  <a:schemeClr val="dk1"/>
                </a:solidFill>
                <a:latin typeface="Montserrat Medium"/>
                <a:ea typeface="Montserrat Medium"/>
                <a:cs typeface="Montserrat Medium"/>
                <a:sym typeface="Montserrat Medium"/>
              </a:rPr>
              <a:t>, o que nos permitiu desenvolver uma excelência na prestação de serviços para o setor de mineração e siderurgia.</a:t>
            </a:r>
            <a:endParaRPr sz="1100">
              <a:solidFill>
                <a:schemeClr val="dk1"/>
              </a:solidFill>
              <a:latin typeface="Montserrat Medium"/>
              <a:ea typeface="Montserrat Medium"/>
              <a:cs typeface="Montserrat Medium"/>
              <a:sym typeface="Montserrat Medium"/>
            </a:endParaRPr>
          </a:p>
          <a:p>
            <a:pPr marL="0" lvl="0" indent="0" algn="l" rtl="0">
              <a:lnSpc>
                <a:spcPct val="115000"/>
              </a:lnSpc>
              <a:spcBef>
                <a:spcPts val="1200"/>
              </a:spcBef>
              <a:spcAft>
                <a:spcPts val="0"/>
              </a:spcAft>
              <a:buClr>
                <a:schemeClr val="dk1"/>
              </a:buClr>
              <a:buSzPts val="1100"/>
              <a:buFont typeface="Arial"/>
              <a:buNone/>
            </a:pPr>
            <a:r>
              <a:rPr lang="pt-BR" sz="1100">
                <a:solidFill>
                  <a:schemeClr val="dk1"/>
                </a:solidFill>
                <a:latin typeface="Montserrat Medium"/>
                <a:ea typeface="Montserrat Medium"/>
                <a:cs typeface="Montserrat Medium"/>
                <a:sym typeface="Montserrat Medium"/>
              </a:rPr>
              <a:t>A grande prioridade é conseguir atender bem às demandas de cada parceiro. Para isso, estabelecemos uma gestão moderna e contamos com uma equipe especializada. Assim, podemos oferecer disponibilidade permanente e comprometimento com as cargas transportadas, resultando em um </a:t>
            </a:r>
            <a:r>
              <a:rPr lang="pt-BR" sz="1100" b="1">
                <a:solidFill>
                  <a:schemeClr val="dk1"/>
                </a:solidFill>
                <a:latin typeface="Montserrat"/>
                <a:ea typeface="Montserrat"/>
                <a:cs typeface="Montserrat"/>
                <a:sym typeface="Montserrat"/>
              </a:rPr>
              <a:t>processo logístico seguro e confiável.</a:t>
            </a:r>
            <a:endParaRPr sz="1100" b="1">
              <a:solidFill>
                <a:schemeClr val="dk1"/>
              </a:solidFill>
              <a:latin typeface="Montserrat"/>
              <a:ea typeface="Montserrat"/>
              <a:cs typeface="Montserrat"/>
              <a:sym typeface="Montserrat"/>
            </a:endParaRPr>
          </a:p>
          <a:p>
            <a:pPr marL="0" lvl="0" indent="0" algn="l" rtl="0">
              <a:lnSpc>
                <a:spcPct val="115000"/>
              </a:lnSpc>
              <a:spcBef>
                <a:spcPts val="1200"/>
              </a:spcBef>
              <a:spcAft>
                <a:spcPts val="0"/>
              </a:spcAft>
              <a:buClr>
                <a:schemeClr val="dk1"/>
              </a:buClr>
              <a:buSzPts val="1100"/>
              <a:buFont typeface="Arial"/>
              <a:buNone/>
            </a:pPr>
            <a:r>
              <a:rPr lang="pt-BR" sz="1100">
                <a:solidFill>
                  <a:schemeClr val="dk1"/>
                </a:solidFill>
                <a:latin typeface="Montserrat Medium"/>
                <a:ea typeface="Montserrat Medium"/>
                <a:cs typeface="Montserrat Medium"/>
                <a:sym typeface="Montserrat Medium"/>
              </a:rPr>
              <a:t>Dentre os nossos diferenciais, destacamos ainda a oferta de soluções personalizadas, focando sempre em agilidade na retirada e rapidez na entrega para a satisfação dos clientes.</a:t>
            </a:r>
            <a:endParaRPr sz="1100">
              <a:solidFill>
                <a:schemeClr val="dk1"/>
              </a:solidFill>
              <a:latin typeface="Montserrat Medium"/>
              <a:ea typeface="Montserrat Medium"/>
              <a:cs typeface="Montserrat Medium"/>
              <a:sym typeface="Montserrat Medium"/>
            </a:endParaRPr>
          </a:p>
          <a:p>
            <a:pPr marL="0" lvl="0" indent="0" algn="l" rtl="0">
              <a:lnSpc>
                <a:spcPct val="115000"/>
              </a:lnSpc>
              <a:spcBef>
                <a:spcPts val="1200"/>
              </a:spcBef>
              <a:spcAft>
                <a:spcPts val="0"/>
              </a:spcAft>
              <a:buNone/>
            </a:pPr>
            <a:endParaRPr sz="1100">
              <a:solidFill>
                <a:schemeClr val="dk1"/>
              </a:solidFill>
              <a:latin typeface="Montserrat Medium"/>
              <a:ea typeface="Montserrat Medium"/>
              <a:cs typeface="Montserrat Medium"/>
              <a:sym typeface="Montserrat Medium"/>
            </a:endParaRPr>
          </a:p>
        </p:txBody>
      </p:sp>
      <p:sp>
        <p:nvSpPr>
          <p:cNvPr id="106" name="Google Shape;106;p16"/>
          <p:cNvSpPr/>
          <p:nvPr/>
        </p:nvSpPr>
        <p:spPr>
          <a:xfrm>
            <a:off x="0" y="5086641"/>
            <a:ext cx="9144000" cy="57000"/>
          </a:xfrm>
          <a:prstGeom prst="rect">
            <a:avLst/>
          </a:prstGeom>
          <a:solidFill>
            <a:srgbClr val="E3061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30613"/>
              </a:solidFill>
              <a:latin typeface="Calibri"/>
              <a:ea typeface="Calibri"/>
              <a:cs typeface="Calibri"/>
              <a:sym typeface="Calibri"/>
            </a:endParaRPr>
          </a:p>
        </p:txBody>
      </p:sp>
      <p:pic>
        <p:nvPicPr>
          <p:cNvPr id="107" name="Google Shape;107;p16"/>
          <p:cNvPicPr preferRelativeResize="0"/>
          <p:nvPr/>
        </p:nvPicPr>
        <p:blipFill>
          <a:blip r:embed="rId4">
            <a:alphaModFix/>
          </a:blip>
          <a:stretch>
            <a:fillRect/>
          </a:stretch>
        </p:blipFill>
        <p:spPr>
          <a:xfrm>
            <a:off x="8233750" y="446050"/>
            <a:ext cx="502774" cy="204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1"/>
        <p:cNvGrpSpPr/>
        <p:nvPr/>
      </p:nvGrpSpPr>
      <p:grpSpPr>
        <a:xfrm>
          <a:off x="0" y="0"/>
          <a:ext cx="0" cy="0"/>
          <a:chOff x="0" y="0"/>
          <a:chExt cx="0" cy="0"/>
        </a:xfrm>
      </p:grpSpPr>
      <p:sp>
        <p:nvSpPr>
          <p:cNvPr id="112" name="Google Shape;112;p17"/>
          <p:cNvSpPr txBox="1"/>
          <p:nvPr/>
        </p:nvSpPr>
        <p:spPr>
          <a:xfrm>
            <a:off x="400050" y="421850"/>
            <a:ext cx="39540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dirty="0">
                <a:solidFill>
                  <a:schemeClr val="dk1"/>
                </a:solidFill>
                <a:latin typeface="Montserrat Black"/>
                <a:ea typeface="Montserrat Black"/>
                <a:cs typeface="Montserrat Black"/>
                <a:sym typeface="Montserrat Black"/>
              </a:rPr>
              <a:t>nossos números</a:t>
            </a:r>
            <a:endParaRPr sz="3400" dirty="0">
              <a:solidFill>
                <a:schemeClr val="dk1"/>
              </a:solidFill>
              <a:latin typeface="Montserrat Black"/>
              <a:ea typeface="Montserrat Black"/>
              <a:cs typeface="Montserrat Black"/>
              <a:sym typeface="Montserrat Black"/>
            </a:endParaRPr>
          </a:p>
        </p:txBody>
      </p:sp>
      <p:cxnSp>
        <p:nvCxnSpPr>
          <p:cNvPr id="113" name="Google Shape;113;p17"/>
          <p:cNvCxnSpPr/>
          <p:nvPr/>
        </p:nvCxnSpPr>
        <p:spPr>
          <a:xfrm rot="10800000">
            <a:off x="422150" y="984875"/>
            <a:ext cx="480600" cy="0"/>
          </a:xfrm>
          <a:prstGeom prst="straightConnector1">
            <a:avLst/>
          </a:prstGeom>
          <a:noFill/>
          <a:ln w="38100" cap="flat" cmpd="sng">
            <a:solidFill>
              <a:srgbClr val="D8232A"/>
            </a:solidFill>
            <a:prstDash val="solid"/>
            <a:round/>
            <a:headEnd type="none" w="med" len="med"/>
            <a:tailEnd type="none" w="med" len="med"/>
          </a:ln>
        </p:spPr>
      </p:cxnSp>
      <p:sp>
        <p:nvSpPr>
          <p:cNvPr id="114" name="Google Shape;114;p17"/>
          <p:cNvSpPr/>
          <p:nvPr/>
        </p:nvSpPr>
        <p:spPr>
          <a:xfrm>
            <a:off x="0" y="5086641"/>
            <a:ext cx="9144000" cy="57000"/>
          </a:xfrm>
          <a:prstGeom prst="rect">
            <a:avLst/>
          </a:prstGeom>
          <a:solidFill>
            <a:srgbClr val="E3061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30613"/>
              </a:solidFill>
              <a:latin typeface="Calibri"/>
              <a:ea typeface="Calibri"/>
              <a:cs typeface="Calibri"/>
              <a:sym typeface="Calibri"/>
            </a:endParaRPr>
          </a:p>
        </p:txBody>
      </p:sp>
      <p:pic>
        <p:nvPicPr>
          <p:cNvPr id="115" name="Google Shape;115;p17"/>
          <p:cNvPicPr preferRelativeResize="0"/>
          <p:nvPr/>
        </p:nvPicPr>
        <p:blipFill>
          <a:blip r:embed="rId4">
            <a:alphaModFix/>
          </a:blip>
          <a:stretch>
            <a:fillRect/>
          </a:stretch>
        </p:blipFill>
        <p:spPr>
          <a:xfrm>
            <a:off x="8233750" y="446050"/>
            <a:ext cx="502774" cy="204575"/>
          </a:xfrm>
          <a:prstGeom prst="rect">
            <a:avLst/>
          </a:prstGeom>
          <a:noFill/>
          <a:ln>
            <a:noFill/>
          </a:ln>
        </p:spPr>
      </p:pic>
      <p:pic>
        <p:nvPicPr>
          <p:cNvPr id="116" name="Google Shape;116;p17"/>
          <p:cNvPicPr preferRelativeResize="0"/>
          <p:nvPr/>
        </p:nvPicPr>
        <p:blipFill>
          <a:blip r:embed="rId5">
            <a:alphaModFix/>
          </a:blip>
          <a:stretch>
            <a:fillRect/>
          </a:stretch>
        </p:blipFill>
        <p:spPr>
          <a:xfrm>
            <a:off x="4746597" y="863387"/>
            <a:ext cx="3442250" cy="3530275"/>
          </a:xfrm>
          <a:prstGeom prst="rect">
            <a:avLst/>
          </a:prstGeom>
          <a:noFill/>
          <a:ln>
            <a:noFill/>
          </a:ln>
        </p:spPr>
      </p:pic>
      <p:grpSp>
        <p:nvGrpSpPr>
          <p:cNvPr id="117" name="Google Shape;117;p17"/>
          <p:cNvGrpSpPr/>
          <p:nvPr/>
        </p:nvGrpSpPr>
        <p:grpSpPr>
          <a:xfrm>
            <a:off x="706575" y="1690950"/>
            <a:ext cx="3280500" cy="494494"/>
            <a:chOff x="706575" y="1690950"/>
            <a:chExt cx="3280500" cy="494494"/>
          </a:xfrm>
        </p:grpSpPr>
        <p:sp>
          <p:nvSpPr>
            <p:cNvPr id="118" name="Google Shape;118;p17"/>
            <p:cNvSpPr txBox="1"/>
            <p:nvPr/>
          </p:nvSpPr>
          <p:spPr>
            <a:xfrm>
              <a:off x="1519275" y="1772848"/>
              <a:ext cx="2467800" cy="3231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pt-BR" sz="2100" dirty="0">
                  <a:solidFill>
                    <a:schemeClr val="dk1"/>
                  </a:solidFill>
                  <a:latin typeface="Montserrat Medium"/>
                  <a:ea typeface="Montserrat Medium"/>
                  <a:cs typeface="Montserrat Medium"/>
                  <a:sym typeface="Montserrat Medium"/>
                </a:rPr>
                <a:t>anos de história</a:t>
              </a:r>
              <a:endParaRPr sz="1100" dirty="0">
                <a:solidFill>
                  <a:schemeClr val="dk1"/>
                </a:solidFill>
                <a:latin typeface="Montserrat Medium"/>
                <a:ea typeface="Montserrat Medium"/>
                <a:cs typeface="Montserrat Medium"/>
                <a:sym typeface="Montserrat Medium"/>
              </a:endParaRPr>
            </a:p>
          </p:txBody>
        </p:sp>
        <p:sp>
          <p:nvSpPr>
            <p:cNvPr id="119" name="Google Shape;119;p17"/>
            <p:cNvSpPr txBox="1"/>
            <p:nvPr/>
          </p:nvSpPr>
          <p:spPr>
            <a:xfrm>
              <a:off x="706575" y="1690950"/>
              <a:ext cx="812700" cy="494494"/>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dirty="0">
                  <a:solidFill>
                    <a:schemeClr val="dk1"/>
                  </a:solidFill>
                  <a:latin typeface="Montserrat Black"/>
                  <a:ea typeface="Montserrat Black"/>
                  <a:cs typeface="Montserrat Black"/>
                  <a:sym typeface="Montserrat Black"/>
                </a:rPr>
                <a:t>17</a:t>
              </a:r>
              <a:endParaRPr sz="3400" dirty="0">
                <a:solidFill>
                  <a:schemeClr val="dk1"/>
                </a:solidFill>
                <a:latin typeface="Montserrat Black"/>
                <a:ea typeface="Montserrat Black"/>
                <a:cs typeface="Montserrat Black"/>
                <a:sym typeface="Montserrat Black"/>
              </a:endParaRPr>
            </a:p>
          </p:txBody>
        </p:sp>
      </p:grpSp>
      <p:grpSp>
        <p:nvGrpSpPr>
          <p:cNvPr id="120" name="Google Shape;120;p17"/>
          <p:cNvGrpSpPr/>
          <p:nvPr/>
        </p:nvGrpSpPr>
        <p:grpSpPr>
          <a:xfrm>
            <a:off x="706575" y="2521563"/>
            <a:ext cx="3317575" cy="494494"/>
            <a:chOff x="706575" y="1690950"/>
            <a:chExt cx="3317575" cy="494494"/>
          </a:xfrm>
        </p:grpSpPr>
        <p:sp>
          <p:nvSpPr>
            <p:cNvPr id="121" name="Google Shape;121;p17"/>
            <p:cNvSpPr txBox="1"/>
            <p:nvPr/>
          </p:nvSpPr>
          <p:spPr>
            <a:xfrm>
              <a:off x="1556350" y="1712550"/>
              <a:ext cx="2467800" cy="3231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pt-BR" sz="2100">
                  <a:solidFill>
                    <a:schemeClr val="dk1"/>
                  </a:solidFill>
                  <a:latin typeface="Montserrat Medium"/>
                  <a:ea typeface="Montserrat Medium"/>
                  <a:cs typeface="Montserrat Medium"/>
                  <a:sym typeface="Montserrat Medium"/>
                </a:rPr>
                <a:t>colaboradores</a:t>
              </a:r>
              <a:endParaRPr sz="1100">
                <a:solidFill>
                  <a:schemeClr val="dk1"/>
                </a:solidFill>
                <a:latin typeface="Montserrat Medium"/>
                <a:ea typeface="Montserrat Medium"/>
                <a:cs typeface="Montserrat Medium"/>
                <a:sym typeface="Montserrat Medium"/>
              </a:endParaRPr>
            </a:p>
          </p:txBody>
        </p:sp>
        <p:sp>
          <p:nvSpPr>
            <p:cNvPr id="122" name="Google Shape;122;p17"/>
            <p:cNvSpPr txBox="1"/>
            <p:nvPr/>
          </p:nvSpPr>
          <p:spPr>
            <a:xfrm>
              <a:off x="706575" y="1690950"/>
              <a:ext cx="812700" cy="494494"/>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dirty="0">
                  <a:solidFill>
                    <a:schemeClr val="dk1"/>
                  </a:solidFill>
                  <a:latin typeface="Montserrat Black"/>
                  <a:ea typeface="Montserrat Black"/>
                  <a:cs typeface="Montserrat Black"/>
                  <a:sym typeface="Montserrat Black"/>
                </a:rPr>
                <a:t>110</a:t>
              </a:r>
              <a:endParaRPr sz="3400" dirty="0">
                <a:solidFill>
                  <a:schemeClr val="dk1"/>
                </a:solidFill>
                <a:latin typeface="Montserrat Black"/>
                <a:ea typeface="Montserrat Black"/>
                <a:cs typeface="Montserrat Black"/>
                <a:sym typeface="Montserrat Black"/>
              </a:endParaRPr>
            </a:p>
          </p:txBody>
        </p:sp>
      </p:grpSp>
      <p:cxnSp>
        <p:nvCxnSpPr>
          <p:cNvPr id="123" name="Google Shape;123;p17"/>
          <p:cNvCxnSpPr/>
          <p:nvPr/>
        </p:nvCxnSpPr>
        <p:spPr>
          <a:xfrm rot="10800000">
            <a:off x="584600" y="2157575"/>
            <a:ext cx="480600" cy="0"/>
          </a:xfrm>
          <a:prstGeom prst="straightConnector1">
            <a:avLst/>
          </a:prstGeom>
          <a:noFill/>
          <a:ln w="38100" cap="flat" cmpd="sng">
            <a:solidFill>
              <a:srgbClr val="D8232A"/>
            </a:solidFill>
            <a:prstDash val="solid"/>
            <a:round/>
            <a:headEnd type="none" w="med" len="med"/>
            <a:tailEnd type="none" w="med" len="med"/>
          </a:ln>
        </p:spPr>
      </p:cxnSp>
      <p:cxnSp>
        <p:nvCxnSpPr>
          <p:cNvPr id="124" name="Google Shape;124;p17"/>
          <p:cNvCxnSpPr/>
          <p:nvPr/>
        </p:nvCxnSpPr>
        <p:spPr>
          <a:xfrm rot="10800000">
            <a:off x="584600" y="3766700"/>
            <a:ext cx="480600" cy="0"/>
          </a:xfrm>
          <a:prstGeom prst="straightConnector1">
            <a:avLst/>
          </a:prstGeom>
          <a:noFill/>
          <a:ln w="38100" cap="flat" cmpd="sng">
            <a:solidFill>
              <a:srgbClr val="D8232A"/>
            </a:solidFill>
            <a:prstDash val="solid"/>
            <a:round/>
            <a:headEnd type="none" w="med" len="med"/>
            <a:tailEnd type="none" w="med" len="med"/>
          </a:ln>
        </p:spPr>
      </p:cxnSp>
      <p:cxnSp>
        <p:nvCxnSpPr>
          <p:cNvPr id="125" name="Google Shape;125;p17"/>
          <p:cNvCxnSpPr/>
          <p:nvPr/>
        </p:nvCxnSpPr>
        <p:spPr>
          <a:xfrm rot="10800000">
            <a:off x="584600" y="2941475"/>
            <a:ext cx="480600" cy="0"/>
          </a:xfrm>
          <a:prstGeom prst="straightConnector1">
            <a:avLst/>
          </a:prstGeom>
          <a:noFill/>
          <a:ln w="38100" cap="flat" cmpd="sng">
            <a:solidFill>
              <a:srgbClr val="D8232A"/>
            </a:solidFill>
            <a:prstDash val="solid"/>
            <a:round/>
            <a:headEnd type="none" w="med" len="med"/>
            <a:tailEnd type="none" w="med" len="med"/>
          </a:ln>
        </p:spPr>
      </p:cxnSp>
      <p:grpSp>
        <p:nvGrpSpPr>
          <p:cNvPr id="126" name="Google Shape;126;p17"/>
          <p:cNvGrpSpPr/>
          <p:nvPr/>
        </p:nvGrpSpPr>
        <p:grpSpPr>
          <a:xfrm>
            <a:off x="706575" y="3352188"/>
            <a:ext cx="3317575" cy="494494"/>
            <a:chOff x="828550" y="1561225"/>
            <a:chExt cx="3317575" cy="494494"/>
          </a:xfrm>
        </p:grpSpPr>
        <p:sp>
          <p:nvSpPr>
            <p:cNvPr id="127" name="Google Shape;127;p17"/>
            <p:cNvSpPr txBox="1"/>
            <p:nvPr/>
          </p:nvSpPr>
          <p:spPr>
            <a:xfrm>
              <a:off x="1678325" y="1659025"/>
              <a:ext cx="2467800" cy="3231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pt-BR" sz="2100">
                  <a:solidFill>
                    <a:schemeClr val="dk1"/>
                  </a:solidFill>
                  <a:latin typeface="Montserrat Medium"/>
                  <a:ea typeface="Montserrat Medium"/>
                  <a:cs typeface="Montserrat Medium"/>
                  <a:sym typeface="Montserrat Medium"/>
                </a:rPr>
                <a:t>veículos em frota</a:t>
              </a:r>
              <a:endParaRPr sz="1100">
                <a:solidFill>
                  <a:schemeClr val="dk1"/>
                </a:solidFill>
                <a:latin typeface="Montserrat Medium"/>
                <a:ea typeface="Montserrat Medium"/>
                <a:cs typeface="Montserrat Medium"/>
                <a:sym typeface="Montserrat Medium"/>
              </a:endParaRPr>
            </a:p>
          </p:txBody>
        </p:sp>
        <p:sp>
          <p:nvSpPr>
            <p:cNvPr id="128" name="Google Shape;128;p17"/>
            <p:cNvSpPr txBox="1"/>
            <p:nvPr/>
          </p:nvSpPr>
          <p:spPr>
            <a:xfrm>
              <a:off x="828550" y="1561225"/>
              <a:ext cx="812700" cy="494494"/>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dirty="0">
                  <a:solidFill>
                    <a:schemeClr val="dk1"/>
                  </a:solidFill>
                  <a:latin typeface="Montserrat Black"/>
                  <a:ea typeface="Montserrat Black"/>
                  <a:cs typeface="Montserrat Black"/>
                  <a:sym typeface="Montserrat Black"/>
                </a:rPr>
                <a:t>40</a:t>
              </a:r>
              <a:endParaRPr sz="3400" dirty="0">
                <a:solidFill>
                  <a:schemeClr val="dk1"/>
                </a:solidFill>
                <a:latin typeface="Montserrat Black"/>
                <a:ea typeface="Montserrat Black"/>
                <a:cs typeface="Montserrat Black"/>
                <a:sym typeface="Montserrat Black"/>
              </a:endParaRPr>
            </a:p>
          </p:txBody>
        </p:sp>
      </p:grpSp>
      <p:sp>
        <p:nvSpPr>
          <p:cNvPr id="129" name="Google Shape;129;p17"/>
          <p:cNvSpPr txBox="1"/>
          <p:nvPr/>
        </p:nvSpPr>
        <p:spPr>
          <a:xfrm>
            <a:off x="4292522" y="4304429"/>
            <a:ext cx="2467800" cy="3231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pt-BR" sz="2100" dirty="0">
                <a:solidFill>
                  <a:schemeClr val="dk1"/>
                </a:solidFill>
                <a:latin typeface="Montserrat Medium"/>
                <a:ea typeface="Montserrat Medium"/>
                <a:cs typeface="Montserrat Medium"/>
                <a:sym typeface="Montserrat Medium"/>
              </a:rPr>
              <a:t>faturamento</a:t>
            </a:r>
            <a:endParaRPr sz="1100" dirty="0">
              <a:solidFill>
                <a:schemeClr val="dk1"/>
              </a:solidFill>
              <a:latin typeface="Montserrat Medium"/>
              <a:ea typeface="Montserrat Medium"/>
              <a:cs typeface="Montserrat Medium"/>
              <a:sym typeface="Montserrat Medium"/>
            </a:endParaRPr>
          </a:p>
        </p:txBody>
      </p:sp>
      <p:sp>
        <p:nvSpPr>
          <p:cNvPr id="130" name="Google Shape;130;p17"/>
          <p:cNvSpPr txBox="1"/>
          <p:nvPr/>
        </p:nvSpPr>
        <p:spPr>
          <a:xfrm>
            <a:off x="706574" y="4190388"/>
            <a:ext cx="3442250" cy="494494"/>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dirty="0">
                <a:solidFill>
                  <a:schemeClr val="dk1"/>
                </a:solidFill>
                <a:latin typeface="Montserrat Black"/>
                <a:ea typeface="Montserrat Black"/>
                <a:cs typeface="Montserrat Black"/>
                <a:sym typeface="Montserrat Black"/>
              </a:rPr>
              <a:t>R$ 75 milhões </a:t>
            </a:r>
            <a:endParaRPr sz="3400" dirty="0">
              <a:solidFill>
                <a:schemeClr val="dk1"/>
              </a:solidFill>
              <a:latin typeface="Montserrat Black"/>
              <a:ea typeface="Montserrat Black"/>
              <a:cs typeface="Montserrat Black"/>
              <a:sym typeface="Montserrat Black"/>
            </a:endParaRPr>
          </a:p>
        </p:txBody>
      </p:sp>
      <p:cxnSp>
        <p:nvCxnSpPr>
          <p:cNvPr id="131" name="Google Shape;131;p17"/>
          <p:cNvCxnSpPr/>
          <p:nvPr/>
        </p:nvCxnSpPr>
        <p:spPr>
          <a:xfrm rot="10800000">
            <a:off x="584600" y="4604900"/>
            <a:ext cx="480600" cy="0"/>
          </a:xfrm>
          <a:prstGeom prst="straightConnector1">
            <a:avLst/>
          </a:prstGeom>
          <a:noFill/>
          <a:ln w="38100" cap="flat" cmpd="sng">
            <a:solidFill>
              <a:srgbClr val="D8232A"/>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5"/>
        <p:cNvGrpSpPr/>
        <p:nvPr/>
      </p:nvGrpSpPr>
      <p:grpSpPr>
        <a:xfrm>
          <a:off x="0" y="0"/>
          <a:ext cx="0" cy="0"/>
          <a:chOff x="0" y="0"/>
          <a:chExt cx="0" cy="0"/>
        </a:xfrm>
      </p:grpSpPr>
      <p:sp>
        <p:nvSpPr>
          <p:cNvPr id="136" name="Google Shape;136;p18"/>
          <p:cNvSpPr txBox="1"/>
          <p:nvPr/>
        </p:nvSpPr>
        <p:spPr>
          <a:xfrm>
            <a:off x="400050" y="421850"/>
            <a:ext cx="39540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a:solidFill>
                  <a:schemeClr val="dk1"/>
                </a:solidFill>
                <a:latin typeface="Montserrat Black"/>
                <a:ea typeface="Montserrat Black"/>
                <a:cs typeface="Montserrat Black"/>
                <a:sym typeface="Montserrat Black"/>
              </a:rPr>
              <a:t>quem somos</a:t>
            </a:r>
            <a:endParaRPr sz="3400">
              <a:solidFill>
                <a:schemeClr val="dk1"/>
              </a:solidFill>
              <a:latin typeface="Montserrat Black"/>
              <a:ea typeface="Montserrat Black"/>
              <a:cs typeface="Montserrat Black"/>
              <a:sym typeface="Montserrat Black"/>
            </a:endParaRPr>
          </a:p>
        </p:txBody>
      </p:sp>
      <p:cxnSp>
        <p:nvCxnSpPr>
          <p:cNvPr id="137" name="Google Shape;137;p18"/>
          <p:cNvCxnSpPr/>
          <p:nvPr/>
        </p:nvCxnSpPr>
        <p:spPr>
          <a:xfrm rot="10800000">
            <a:off x="422150" y="984875"/>
            <a:ext cx="480600" cy="0"/>
          </a:xfrm>
          <a:prstGeom prst="straightConnector1">
            <a:avLst/>
          </a:prstGeom>
          <a:noFill/>
          <a:ln w="38100" cap="flat" cmpd="sng">
            <a:solidFill>
              <a:srgbClr val="D8232A"/>
            </a:solidFill>
            <a:prstDash val="solid"/>
            <a:round/>
            <a:headEnd type="none" w="med" len="med"/>
            <a:tailEnd type="none" w="med" len="med"/>
          </a:ln>
        </p:spPr>
      </p:cxnSp>
      <p:sp>
        <p:nvSpPr>
          <p:cNvPr id="138" name="Google Shape;138;p18"/>
          <p:cNvSpPr txBox="1"/>
          <p:nvPr/>
        </p:nvSpPr>
        <p:spPr>
          <a:xfrm>
            <a:off x="584600" y="1258250"/>
            <a:ext cx="7673700" cy="37836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000"/>
              </a:spcBef>
              <a:spcAft>
                <a:spcPts val="0"/>
              </a:spcAft>
              <a:buNone/>
            </a:pPr>
            <a:r>
              <a:rPr lang="pt-BR" sz="1700">
                <a:solidFill>
                  <a:schemeClr val="dk1"/>
                </a:solidFill>
                <a:latin typeface="Montserrat Black"/>
                <a:ea typeface="Montserrat Black"/>
                <a:cs typeface="Montserrat Black"/>
                <a:sym typeface="Montserrat Black"/>
              </a:rPr>
              <a:t>Missão</a:t>
            </a:r>
            <a:endParaRPr sz="1700">
              <a:solidFill>
                <a:schemeClr val="dk1"/>
              </a:solidFill>
              <a:latin typeface="Montserrat Black"/>
              <a:ea typeface="Montserrat Black"/>
              <a:cs typeface="Montserrat Black"/>
              <a:sym typeface="Montserrat Black"/>
            </a:endParaRPr>
          </a:p>
          <a:p>
            <a:pPr marL="0" lvl="0" indent="0" algn="l" rtl="0">
              <a:lnSpc>
                <a:spcPct val="115000"/>
              </a:lnSpc>
              <a:spcBef>
                <a:spcPts val="1000"/>
              </a:spcBef>
              <a:spcAft>
                <a:spcPts val="0"/>
              </a:spcAft>
              <a:buNone/>
            </a:pPr>
            <a:r>
              <a:rPr lang="pt-BR" sz="1100">
                <a:solidFill>
                  <a:schemeClr val="dk1"/>
                </a:solidFill>
                <a:latin typeface="Montserrat Medium"/>
                <a:ea typeface="Montserrat Medium"/>
                <a:cs typeface="Montserrat Medium"/>
                <a:sym typeface="Montserrat Medium"/>
              </a:rPr>
              <a:t>Ser uma empresa referência em soluções de transportes, oferecendo uma experiência diferenciada tanto aos nossos clientes como aos nossos colaboradores.</a:t>
            </a:r>
            <a:endParaRPr sz="1100">
              <a:solidFill>
                <a:schemeClr val="dk1"/>
              </a:solidFill>
              <a:latin typeface="Montserrat Medium"/>
              <a:ea typeface="Montserrat Medium"/>
              <a:cs typeface="Montserrat Medium"/>
              <a:sym typeface="Montserrat Medium"/>
            </a:endParaRPr>
          </a:p>
          <a:p>
            <a:pPr marL="0" lvl="0" indent="0" algn="l" rtl="0">
              <a:lnSpc>
                <a:spcPct val="115000"/>
              </a:lnSpc>
              <a:spcBef>
                <a:spcPts val="1000"/>
              </a:spcBef>
              <a:spcAft>
                <a:spcPts val="0"/>
              </a:spcAft>
              <a:buNone/>
            </a:pPr>
            <a:r>
              <a:rPr lang="pt-BR" sz="1700">
                <a:solidFill>
                  <a:schemeClr val="dk1"/>
                </a:solidFill>
                <a:latin typeface="Montserrat Black"/>
                <a:ea typeface="Montserrat Black"/>
                <a:cs typeface="Montserrat Black"/>
                <a:sym typeface="Montserrat Black"/>
              </a:rPr>
              <a:t>Visão</a:t>
            </a:r>
            <a:endParaRPr sz="1700">
              <a:solidFill>
                <a:schemeClr val="dk1"/>
              </a:solidFill>
              <a:latin typeface="Montserrat Black"/>
              <a:ea typeface="Montserrat Black"/>
              <a:cs typeface="Montserrat Black"/>
              <a:sym typeface="Montserrat Black"/>
            </a:endParaRPr>
          </a:p>
          <a:p>
            <a:pPr marL="0" lvl="0" indent="0" algn="l" rtl="0">
              <a:lnSpc>
                <a:spcPct val="115000"/>
              </a:lnSpc>
              <a:spcBef>
                <a:spcPts val="1000"/>
              </a:spcBef>
              <a:spcAft>
                <a:spcPts val="0"/>
              </a:spcAft>
              <a:buNone/>
            </a:pPr>
            <a:r>
              <a:rPr lang="pt-BR" sz="1100">
                <a:solidFill>
                  <a:schemeClr val="dk1"/>
                </a:solidFill>
                <a:latin typeface="Montserrat Medium"/>
                <a:ea typeface="Montserrat Medium"/>
                <a:cs typeface="Montserrat Medium"/>
                <a:sym typeface="Montserrat Medium"/>
              </a:rPr>
              <a:t>Ser uma empresa de transporte rodoviário de granéis sólidos que atua de forma responsável e sustentável, oferecendo serviços de alta qualidade e credibilidade.</a:t>
            </a:r>
            <a:endParaRPr sz="1100">
              <a:solidFill>
                <a:schemeClr val="dk1"/>
              </a:solidFill>
              <a:latin typeface="Montserrat Medium"/>
              <a:ea typeface="Montserrat Medium"/>
              <a:cs typeface="Montserrat Medium"/>
              <a:sym typeface="Montserrat Medium"/>
            </a:endParaRPr>
          </a:p>
          <a:p>
            <a:pPr marL="0" lvl="0" indent="0" algn="l" rtl="0">
              <a:lnSpc>
                <a:spcPct val="115000"/>
              </a:lnSpc>
              <a:spcBef>
                <a:spcPts val="1000"/>
              </a:spcBef>
              <a:spcAft>
                <a:spcPts val="0"/>
              </a:spcAft>
              <a:buNone/>
            </a:pPr>
            <a:r>
              <a:rPr lang="pt-BR" sz="1700">
                <a:solidFill>
                  <a:schemeClr val="dk1"/>
                </a:solidFill>
                <a:latin typeface="Montserrat Black"/>
                <a:ea typeface="Montserrat Black"/>
                <a:cs typeface="Montserrat Black"/>
                <a:sym typeface="Montserrat Black"/>
              </a:rPr>
              <a:t>Valores</a:t>
            </a:r>
            <a:endParaRPr sz="1700">
              <a:solidFill>
                <a:schemeClr val="dk1"/>
              </a:solidFill>
              <a:latin typeface="Montserrat Black"/>
              <a:ea typeface="Montserrat Black"/>
              <a:cs typeface="Montserrat Black"/>
              <a:sym typeface="Montserrat Black"/>
            </a:endParaRPr>
          </a:p>
          <a:p>
            <a:pPr marL="457200" lvl="0" indent="-298450" algn="l" rtl="0">
              <a:lnSpc>
                <a:spcPct val="115000"/>
              </a:lnSpc>
              <a:spcBef>
                <a:spcPts val="1000"/>
              </a:spcBef>
              <a:spcAft>
                <a:spcPts val="0"/>
              </a:spcAft>
              <a:buClr>
                <a:schemeClr val="dk1"/>
              </a:buClr>
              <a:buSzPts val="1100"/>
              <a:buFont typeface="Montserrat Medium"/>
              <a:buChar char="●"/>
            </a:pPr>
            <a:r>
              <a:rPr lang="pt-BR" sz="1100">
                <a:solidFill>
                  <a:schemeClr val="dk1"/>
                </a:solidFill>
                <a:latin typeface="Montserrat Medium"/>
                <a:ea typeface="Montserrat Medium"/>
                <a:cs typeface="Montserrat Medium"/>
                <a:sym typeface="Montserrat Medium"/>
              </a:rPr>
              <a:t>Honestidade e ética nas relações</a:t>
            </a:r>
            <a:endParaRPr sz="1100">
              <a:solidFill>
                <a:schemeClr val="dk1"/>
              </a:solidFill>
              <a:latin typeface="Montserrat Medium"/>
              <a:ea typeface="Montserrat Medium"/>
              <a:cs typeface="Montserrat Medium"/>
              <a:sym typeface="Montserrat Medium"/>
            </a:endParaRPr>
          </a:p>
          <a:p>
            <a:pPr marL="457200" lvl="0" indent="-298450" algn="l" rtl="0">
              <a:lnSpc>
                <a:spcPct val="115000"/>
              </a:lnSpc>
              <a:spcBef>
                <a:spcPts val="0"/>
              </a:spcBef>
              <a:spcAft>
                <a:spcPts val="0"/>
              </a:spcAft>
              <a:buClr>
                <a:schemeClr val="dk1"/>
              </a:buClr>
              <a:buSzPts val="1100"/>
              <a:buFont typeface="Montserrat Medium"/>
              <a:buChar char="●"/>
            </a:pPr>
            <a:r>
              <a:rPr lang="pt-BR" sz="1100">
                <a:solidFill>
                  <a:schemeClr val="dk1"/>
                </a:solidFill>
                <a:latin typeface="Montserrat Medium"/>
                <a:ea typeface="Montserrat Medium"/>
                <a:cs typeface="Montserrat Medium"/>
                <a:sym typeface="Montserrat Medium"/>
              </a:rPr>
              <a:t>Segurança em todas as operações</a:t>
            </a:r>
            <a:endParaRPr sz="1100">
              <a:solidFill>
                <a:schemeClr val="dk1"/>
              </a:solidFill>
              <a:latin typeface="Montserrat Medium"/>
              <a:ea typeface="Montserrat Medium"/>
              <a:cs typeface="Montserrat Medium"/>
              <a:sym typeface="Montserrat Medium"/>
            </a:endParaRPr>
          </a:p>
          <a:p>
            <a:pPr marL="457200" lvl="0" indent="-298450" algn="l" rtl="0">
              <a:lnSpc>
                <a:spcPct val="115000"/>
              </a:lnSpc>
              <a:spcBef>
                <a:spcPts val="0"/>
              </a:spcBef>
              <a:spcAft>
                <a:spcPts val="0"/>
              </a:spcAft>
              <a:buClr>
                <a:schemeClr val="dk1"/>
              </a:buClr>
              <a:buSzPts val="1100"/>
              <a:buFont typeface="Montserrat Medium"/>
              <a:buChar char="●"/>
            </a:pPr>
            <a:r>
              <a:rPr lang="pt-BR" sz="1100">
                <a:solidFill>
                  <a:schemeClr val="dk1"/>
                </a:solidFill>
                <a:latin typeface="Montserrat Medium"/>
                <a:ea typeface="Montserrat Medium"/>
                <a:cs typeface="Montserrat Medium"/>
                <a:sym typeface="Montserrat Medium"/>
              </a:rPr>
              <a:t>Agilidade nas tomadas de decisão</a:t>
            </a:r>
            <a:endParaRPr sz="1100">
              <a:solidFill>
                <a:schemeClr val="dk1"/>
              </a:solidFill>
              <a:latin typeface="Montserrat Medium"/>
              <a:ea typeface="Montserrat Medium"/>
              <a:cs typeface="Montserrat Medium"/>
              <a:sym typeface="Montserrat Medium"/>
            </a:endParaRPr>
          </a:p>
          <a:p>
            <a:pPr marL="457200" lvl="0" indent="-298450" algn="l" rtl="0">
              <a:lnSpc>
                <a:spcPct val="115000"/>
              </a:lnSpc>
              <a:spcBef>
                <a:spcPts val="0"/>
              </a:spcBef>
              <a:spcAft>
                <a:spcPts val="0"/>
              </a:spcAft>
              <a:buClr>
                <a:schemeClr val="dk1"/>
              </a:buClr>
              <a:buSzPts val="1100"/>
              <a:buFont typeface="Montserrat Medium"/>
              <a:buChar char="●"/>
            </a:pPr>
            <a:r>
              <a:rPr lang="pt-BR" sz="1100">
                <a:solidFill>
                  <a:schemeClr val="dk1"/>
                </a:solidFill>
                <a:latin typeface="Montserrat Medium"/>
                <a:ea typeface="Montserrat Medium"/>
                <a:cs typeface="Montserrat Medium"/>
                <a:sym typeface="Montserrat Medium"/>
              </a:rPr>
              <a:t>Qualidade e transparência no negócio</a:t>
            </a:r>
            <a:endParaRPr sz="1100">
              <a:solidFill>
                <a:schemeClr val="dk1"/>
              </a:solidFill>
              <a:latin typeface="Montserrat Medium"/>
              <a:ea typeface="Montserrat Medium"/>
              <a:cs typeface="Montserrat Medium"/>
              <a:sym typeface="Montserrat Medium"/>
            </a:endParaRPr>
          </a:p>
          <a:p>
            <a:pPr marL="457200" lvl="0" indent="-298450" algn="l" rtl="0">
              <a:lnSpc>
                <a:spcPct val="115000"/>
              </a:lnSpc>
              <a:spcBef>
                <a:spcPts val="0"/>
              </a:spcBef>
              <a:spcAft>
                <a:spcPts val="0"/>
              </a:spcAft>
              <a:buClr>
                <a:schemeClr val="dk1"/>
              </a:buClr>
              <a:buSzPts val="1100"/>
              <a:buFont typeface="Montserrat Medium"/>
              <a:buChar char="●"/>
            </a:pPr>
            <a:r>
              <a:rPr lang="pt-BR" sz="1100">
                <a:solidFill>
                  <a:schemeClr val="dk1"/>
                </a:solidFill>
                <a:latin typeface="Montserrat Medium"/>
                <a:ea typeface="Montserrat Medium"/>
                <a:cs typeface="Montserrat Medium"/>
                <a:sym typeface="Montserrat Medium"/>
              </a:rPr>
              <a:t>Cuidado com o meio ambiente</a:t>
            </a:r>
            <a:endParaRPr sz="1100">
              <a:solidFill>
                <a:schemeClr val="dk1"/>
              </a:solidFill>
              <a:latin typeface="Montserrat Medium"/>
              <a:ea typeface="Montserrat Medium"/>
              <a:cs typeface="Montserrat Medium"/>
              <a:sym typeface="Montserrat Medium"/>
            </a:endParaRPr>
          </a:p>
          <a:p>
            <a:pPr marL="457200" lvl="0" indent="-298450" algn="l" rtl="0">
              <a:lnSpc>
                <a:spcPct val="115000"/>
              </a:lnSpc>
              <a:spcBef>
                <a:spcPts val="0"/>
              </a:spcBef>
              <a:spcAft>
                <a:spcPts val="0"/>
              </a:spcAft>
              <a:buClr>
                <a:schemeClr val="dk1"/>
              </a:buClr>
              <a:buSzPts val="1100"/>
              <a:buFont typeface="Montserrat Medium"/>
              <a:buChar char="●"/>
            </a:pPr>
            <a:r>
              <a:rPr lang="pt-BR" sz="1100">
                <a:solidFill>
                  <a:schemeClr val="dk1"/>
                </a:solidFill>
                <a:latin typeface="Montserrat Medium"/>
                <a:ea typeface="Montserrat Medium"/>
                <a:cs typeface="Montserrat Medium"/>
                <a:sym typeface="Montserrat Medium"/>
              </a:rPr>
              <a:t>Bem-estar dos colaboradores</a:t>
            </a:r>
            <a:endParaRPr sz="1100">
              <a:solidFill>
                <a:schemeClr val="dk1"/>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endParaRPr sz="1900" b="1">
              <a:solidFill>
                <a:schemeClr val="dk1"/>
              </a:solidFill>
              <a:highlight>
                <a:srgbClr val="FFFFFF"/>
              </a:highlight>
              <a:latin typeface="Montserrat"/>
              <a:ea typeface="Montserrat"/>
              <a:cs typeface="Montserrat"/>
              <a:sym typeface="Montserrat"/>
            </a:endParaRPr>
          </a:p>
        </p:txBody>
      </p:sp>
      <p:sp>
        <p:nvSpPr>
          <p:cNvPr id="139" name="Google Shape;139;p18"/>
          <p:cNvSpPr/>
          <p:nvPr/>
        </p:nvSpPr>
        <p:spPr>
          <a:xfrm>
            <a:off x="0" y="5086641"/>
            <a:ext cx="9144000" cy="57000"/>
          </a:xfrm>
          <a:prstGeom prst="rect">
            <a:avLst/>
          </a:prstGeom>
          <a:solidFill>
            <a:srgbClr val="E3061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30613"/>
              </a:solidFill>
              <a:latin typeface="Calibri"/>
              <a:ea typeface="Calibri"/>
              <a:cs typeface="Calibri"/>
              <a:sym typeface="Calibri"/>
            </a:endParaRPr>
          </a:p>
        </p:txBody>
      </p:sp>
      <p:pic>
        <p:nvPicPr>
          <p:cNvPr id="140" name="Google Shape;140;p18"/>
          <p:cNvPicPr preferRelativeResize="0"/>
          <p:nvPr/>
        </p:nvPicPr>
        <p:blipFill>
          <a:blip r:embed="rId4">
            <a:alphaModFix/>
          </a:blip>
          <a:stretch>
            <a:fillRect/>
          </a:stretch>
        </p:blipFill>
        <p:spPr>
          <a:xfrm>
            <a:off x="8233750" y="446050"/>
            <a:ext cx="502774" cy="204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
        <p:cNvGrpSpPr/>
        <p:nvPr/>
      </p:nvGrpSpPr>
      <p:grpSpPr>
        <a:xfrm>
          <a:off x="0" y="0"/>
          <a:ext cx="0" cy="0"/>
          <a:chOff x="0" y="0"/>
          <a:chExt cx="0" cy="0"/>
        </a:xfrm>
      </p:grpSpPr>
      <p:sp>
        <p:nvSpPr>
          <p:cNvPr id="145" name="Google Shape;145;p19"/>
          <p:cNvSpPr txBox="1"/>
          <p:nvPr/>
        </p:nvSpPr>
        <p:spPr>
          <a:xfrm>
            <a:off x="400050" y="421850"/>
            <a:ext cx="52875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a:solidFill>
                  <a:schemeClr val="dk1"/>
                </a:solidFill>
                <a:latin typeface="Montserrat Black"/>
                <a:ea typeface="Montserrat Black"/>
                <a:cs typeface="Montserrat Black"/>
                <a:sym typeface="Montserrat Black"/>
              </a:rPr>
              <a:t>diretoria executiva</a:t>
            </a:r>
            <a:endParaRPr sz="3400">
              <a:solidFill>
                <a:schemeClr val="dk1"/>
              </a:solidFill>
              <a:latin typeface="Montserrat Black"/>
              <a:ea typeface="Montserrat Black"/>
              <a:cs typeface="Montserrat Black"/>
              <a:sym typeface="Montserrat Black"/>
            </a:endParaRPr>
          </a:p>
        </p:txBody>
      </p:sp>
      <p:cxnSp>
        <p:nvCxnSpPr>
          <p:cNvPr id="146" name="Google Shape;146;p19"/>
          <p:cNvCxnSpPr/>
          <p:nvPr/>
        </p:nvCxnSpPr>
        <p:spPr>
          <a:xfrm rot="10800000">
            <a:off x="422150" y="984875"/>
            <a:ext cx="480600" cy="0"/>
          </a:xfrm>
          <a:prstGeom prst="straightConnector1">
            <a:avLst/>
          </a:prstGeom>
          <a:noFill/>
          <a:ln w="38100" cap="flat" cmpd="sng">
            <a:solidFill>
              <a:srgbClr val="D8232A"/>
            </a:solidFill>
            <a:prstDash val="solid"/>
            <a:round/>
            <a:headEnd type="none" w="med" len="med"/>
            <a:tailEnd type="none" w="med" len="med"/>
          </a:ln>
        </p:spPr>
      </p:cxnSp>
      <p:sp>
        <p:nvSpPr>
          <p:cNvPr id="147" name="Google Shape;147;p19"/>
          <p:cNvSpPr/>
          <p:nvPr/>
        </p:nvSpPr>
        <p:spPr>
          <a:xfrm>
            <a:off x="0" y="5086641"/>
            <a:ext cx="9144000" cy="57000"/>
          </a:xfrm>
          <a:prstGeom prst="rect">
            <a:avLst/>
          </a:prstGeom>
          <a:solidFill>
            <a:srgbClr val="E3061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30613"/>
              </a:solidFill>
              <a:latin typeface="Calibri"/>
              <a:ea typeface="Calibri"/>
              <a:cs typeface="Calibri"/>
              <a:sym typeface="Calibri"/>
            </a:endParaRPr>
          </a:p>
        </p:txBody>
      </p:sp>
      <p:pic>
        <p:nvPicPr>
          <p:cNvPr id="148" name="Google Shape;148;p19"/>
          <p:cNvPicPr preferRelativeResize="0"/>
          <p:nvPr/>
        </p:nvPicPr>
        <p:blipFill>
          <a:blip r:embed="rId4">
            <a:alphaModFix/>
          </a:blip>
          <a:stretch>
            <a:fillRect/>
          </a:stretch>
        </p:blipFill>
        <p:spPr>
          <a:xfrm>
            <a:off x="8233750" y="446050"/>
            <a:ext cx="502774" cy="204575"/>
          </a:xfrm>
          <a:prstGeom prst="rect">
            <a:avLst/>
          </a:prstGeom>
          <a:noFill/>
          <a:ln>
            <a:noFill/>
          </a:ln>
        </p:spPr>
      </p:pic>
      <p:pic>
        <p:nvPicPr>
          <p:cNvPr id="149" name="Google Shape;149;p19"/>
          <p:cNvPicPr preferRelativeResize="0"/>
          <p:nvPr/>
        </p:nvPicPr>
        <p:blipFill>
          <a:blip r:embed="rId5">
            <a:alphaModFix/>
          </a:blip>
          <a:stretch>
            <a:fillRect/>
          </a:stretch>
        </p:blipFill>
        <p:spPr>
          <a:xfrm>
            <a:off x="399325" y="1562875"/>
            <a:ext cx="7576100" cy="884125"/>
          </a:xfrm>
          <a:prstGeom prst="rect">
            <a:avLst/>
          </a:prstGeom>
          <a:noFill/>
          <a:ln>
            <a:noFill/>
          </a:ln>
        </p:spPr>
      </p:pic>
      <p:pic>
        <p:nvPicPr>
          <p:cNvPr id="150" name="Google Shape;150;p19"/>
          <p:cNvPicPr preferRelativeResize="0"/>
          <p:nvPr/>
        </p:nvPicPr>
        <p:blipFill>
          <a:blip r:embed="rId6">
            <a:alphaModFix/>
          </a:blip>
          <a:stretch>
            <a:fillRect/>
          </a:stretch>
        </p:blipFill>
        <p:spPr>
          <a:xfrm>
            <a:off x="445550" y="2716660"/>
            <a:ext cx="2277400" cy="81844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4"/>
        <p:cNvGrpSpPr/>
        <p:nvPr/>
      </p:nvGrpSpPr>
      <p:grpSpPr>
        <a:xfrm>
          <a:off x="0" y="0"/>
          <a:ext cx="0" cy="0"/>
          <a:chOff x="0" y="0"/>
          <a:chExt cx="0" cy="0"/>
        </a:xfrm>
      </p:grpSpPr>
      <p:sp>
        <p:nvSpPr>
          <p:cNvPr id="155" name="Google Shape;155;p20"/>
          <p:cNvSpPr txBox="1"/>
          <p:nvPr/>
        </p:nvSpPr>
        <p:spPr>
          <a:xfrm>
            <a:off x="400050" y="421850"/>
            <a:ext cx="46248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a:solidFill>
                  <a:schemeClr val="dk1"/>
                </a:solidFill>
                <a:latin typeface="Montserrat Black"/>
                <a:ea typeface="Montserrat Black"/>
                <a:cs typeface="Montserrat Black"/>
                <a:sym typeface="Montserrat Black"/>
              </a:rPr>
              <a:t>depoimento </a:t>
            </a:r>
            <a:endParaRPr sz="3400">
              <a:solidFill>
                <a:schemeClr val="dk1"/>
              </a:solidFill>
              <a:latin typeface="Montserrat Black"/>
              <a:ea typeface="Montserrat Black"/>
              <a:cs typeface="Montserrat Black"/>
              <a:sym typeface="Montserrat Black"/>
            </a:endParaRPr>
          </a:p>
        </p:txBody>
      </p:sp>
      <p:cxnSp>
        <p:nvCxnSpPr>
          <p:cNvPr id="156" name="Google Shape;156;p20"/>
          <p:cNvCxnSpPr/>
          <p:nvPr/>
        </p:nvCxnSpPr>
        <p:spPr>
          <a:xfrm rot="10800000">
            <a:off x="422150" y="984875"/>
            <a:ext cx="480600" cy="0"/>
          </a:xfrm>
          <a:prstGeom prst="straightConnector1">
            <a:avLst/>
          </a:prstGeom>
          <a:noFill/>
          <a:ln w="38100" cap="flat" cmpd="sng">
            <a:solidFill>
              <a:srgbClr val="D8232A"/>
            </a:solidFill>
            <a:prstDash val="solid"/>
            <a:round/>
            <a:headEnd type="none" w="med" len="med"/>
            <a:tailEnd type="none" w="med" len="med"/>
          </a:ln>
        </p:spPr>
      </p:cxnSp>
      <p:sp>
        <p:nvSpPr>
          <p:cNvPr id="157" name="Google Shape;157;p20"/>
          <p:cNvSpPr txBox="1"/>
          <p:nvPr/>
        </p:nvSpPr>
        <p:spPr>
          <a:xfrm>
            <a:off x="1046750" y="1636075"/>
            <a:ext cx="7673700" cy="2459904"/>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0"/>
              </a:spcAft>
              <a:buClr>
                <a:schemeClr val="dk1"/>
              </a:buClr>
              <a:buSzPts val="1100"/>
              <a:buFont typeface="Arial"/>
              <a:buNone/>
            </a:pPr>
            <a:r>
              <a:rPr lang="pt-BR" sz="1300" i="1" dirty="0">
                <a:solidFill>
                  <a:schemeClr val="dk1"/>
                </a:solidFill>
                <a:latin typeface="Montserrat Medium"/>
                <a:ea typeface="Montserrat Medium"/>
                <a:cs typeface="Montserrat Medium"/>
                <a:sym typeface="Montserrat Medium"/>
              </a:rPr>
              <a:t>"Na BVC Transportes, acreditamos que a sustentabilidade é o caminho que nos permite crescer de forma responsável, pensando não apenas no presente, mas no legado que deixaremos para as próximas gerações. Ao investir em práticas ESG, assumimos um compromisso que vai além do nosso foco em eficiência operacional. É um compromisso com as pessoas e com o planeta. Estamos em uma busca crescente de minimizar nosso impacto ambiental, promover o bem-estar de nossos colaboradores e reforçar a integridade em todas as nossas operações. Sabemos que essa jornada é contínua, mas estamos comprometidos em evoluir cada vez mais."</a:t>
            </a:r>
            <a:endParaRPr sz="1300" i="1" dirty="0">
              <a:solidFill>
                <a:schemeClr val="dk1"/>
              </a:solidFill>
              <a:latin typeface="Montserrat Medium"/>
              <a:ea typeface="Montserrat Medium"/>
              <a:cs typeface="Montserrat Medium"/>
              <a:sym typeface="Montserrat Medium"/>
            </a:endParaRPr>
          </a:p>
          <a:p>
            <a:pPr marL="0" lvl="0" indent="0" algn="ctr" rtl="0">
              <a:lnSpc>
                <a:spcPct val="115000"/>
              </a:lnSpc>
              <a:spcBef>
                <a:spcPts val="0"/>
              </a:spcBef>
              <a:spcAft>
                <a:spcPts val="0"/>
              </a:spcAft>
              <a:buClr>
                <a:schemeClr val="dk1"/>
              </a:buClr>
              <a:buSzPts val="1100"/>
              <a:buFont typeface="Arial"/>
              <a:buNone/>
            </a:pPr>
            <a:endParaRPr sz="1300" i="1" dirty="0">
              <a:solidFill>
                <a:schemeClr val="dk1"/>
              </a:solidFill>
              <a:latin typeface="Montserrat Medium"/>
              <a:ea typeface="Montserrat Medium"/>
              <a:cs typeface="Montserrat Medium"/>
              <a:sym typeface="Montserrat Medium"/>
            </a:endParaRPr>
          </a:p>
          <a:p>
            <a:pPr marL="0" lvl="0" indent="0" algn="ctr" rtl="0">
              <a:lnSpc>
                <a:spcPct val="115000"/>
              </a:lnSpc>
              <a:spcBef>
                <a:spcPts val="0"/>
              </a:spcBef>
              <a:spcAft>
                <a:spcPts val="0"/>
              </a:spcAft>
              <a:buClr>
                <a:schemeClr val="dk1"/>
              </a:buClr>
              <a:buSzPts val="1100"/>
              <a:buFont typeface="Arial"/>
              <a:buNone/>
            </a:pPr>
            <a:endParaRPr sz="1300" i="1" dirty="0">
              <a:solidFill>
                <a:schemeClr val="dk1"/>
              </a:solidFill>
              <a:latin typeface="Montserrat Medium"/>
              <a:ea typeface="Montserrat Medium"/>
              <a:cs typeface="Montserrat Medium"/>
              <a:sym typeface="Montserrat Medium"/>
            </a:endParaRPr>
          </a:p>
          <a:p>
            <a:pPr marL="0" lvl="0" indent="0" algn="ctr" rtl="0">
              <a:lnSpc>
                <a:spcPct val="115000"/>
              </a:lnSpc>
              <a:spcBef>
                <a:spcPts val="0"/>
              </a:spcBef>
              <a:spcAft>
                <a:spcPts val="0"/>
              </a:spcAft>
              <a:buClr>
                <a:schemeClr val="dk1"/>
              </a:buClr>
              <a:buSzPts val="1100"/>
              <a:buFont typeface="Arial"/>
              <a:buNone/>
            </a:pPr>
            <a:r>
              <a:rPr lang="pt-BR" sz="1300" dirty="0">
                <a:solidFill>
                  <a:schemeClr val="dk1"/>
                </a:solidFill>
                <a:latin typeface="Montserrat Medium"/>
                <a:ea typeface="Montserrat Medium"/>
                <a:cs typeface="Montserrat Medium"/>
                <a:sym typeface="Montserrat Medium"/>
              </a:rPr>
              <a:t>Victor Salles – Diretor Comercial</a:t>
            </a:r>
            <a:endParaRPr sz="1300" dirty="0">
              <a:solidFill>
                <a:schemeClr val="dk1"/>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None/>
            </a:pPr>
            <a:endParaRPr sz="900" dirty="0">
              <a:solidFill>
                <a:schemeClr val="dk1"/>
              </a:solidFill>
              <a:latin typeface="Montserrat Medium"/>
              <a:ea typeface="Montserrat Medium"/>
              <a:cs typeface="Montserrat Medium"/>
              <a:sym typeface="Montserrat Medium"/>
            </a:endParaRPr>
          </a:p>
        </p:txBody>
      </p:sp>
      <p:sp>
        <p:nvSpPr>
          <p:cNvPr id="158" name="Google Shape;158;p20"/>
          <p:cNvSpPr/>
          <p:nvPr/>
        </p:nvSpPr>
        <p:spPr>
          <a:xfrm>
            <a:off x="0" y="5086641"/>
            <a:ext cx="9144000" cy="57000"/>
          </a:xfrm>
          <a:prstGeom prst="rect">
            <a:avLst/>
          </a:prstGeom>
          <a:solidFill>
            <a:srgbClr val="E3061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30613"/>
              </a:solidFill>
              <a:latin typeface="Calibri"/>
              <a:ea typeface="Calibri"/>
              <a:cs typeface="Calibri"/>
              <a:sym typeface="Calibri"/>
            </a:endParaRPr>
          </a:p>
        </p:txBody>
      </p:sp>
      <p:pic>
        <p:nvPicPr>
          <p:cNvPr id="159" name="Google Shape;159;p20"/>
          <p:cNvPicPr preferRelativeResize="0"/>
          <p:nvPr/>
        </p:nvPicPr>
        <p:blipFill>
          <a:blip r:embed="rId4">
            <a:alphaModFix/>
          </a:blip>
          <a:stretch>
            <a:fillRect/>
          </a:stretch>
        </p:blipFill>
        <p:spPr>
          <a:xfrm>
            <a:off x="8233750" y="446050"/>
            <a:ext cx="502774" cy="204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sp>
        <p:nvSpPr>
          <p:cNvPr id="164" name="Google Shape;164;p21"/>
          <p:cNvSpPr txBox="1"/>
          <p:nvPr/>
        </p:nvSpPr>
        <p:spPr>
          <a:xfrm>
            <a:off x="400050" y="421850"/>
            <a:ext cx="39540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a:solidFill>
                  <a:schemeClr val="dk1"/>
                </a:solidFill>
                <a:latin typeface="Montserrat Black"/>
                <a:ea typeface="Montserrat Black"/>
                <a:cs typeface="Montserrat Black"/>
                <a:sym typeface="Montserrat Black"/>
              </a:rPr>
              <a:t>ODS</a:t>
            </a:r>
            <a:endParaRPr sz="3400">
              <a:solidFill>
                <a:schemeClr val="dk1"/>
              </a:solidFill>
              <a:latin typeface="Montserrat Black"/>
              <a:ea typeface="Montserrat Black"/>
              <a:cs typeface="Montserrat Black"/>
              <a:sym typeface="Montserrat Black"/>
            </a:endParaRPr>
          </a:p>
        </p:txBody>
      </p:sp>
      <p:cxnSp>
        <p:nvCxnSpPr>
          <p:cNvPr id="165" name="Google Shape;165;p21"/>
          <p:cNvCxnSpPr/>
          <p:nvPr/>
        </p:nvCxnSpPr>
        <p:spPr>
          <a:xfrm rot="10800000">
            <a:off x="422150" y="984875"/>
            <a:ext cx="480600" cy="0"/>
          </a:xfrm>
          <a:prstGeom prst="straightConnector1">
            <a:avLst/>
          </a:prstGeom>
          <a:noFill/>
          <a:ln w="38100" cap="flat" cmpd="sng">
            <a:solidFill>
              <a:srgbClr val="D8232A"/>
            </a:solidFill>
            <a:prstDash val="solid"/>
            <a:round/>
            <a:headEnd type="none" w="med" len="med"/>
            <a:tailEnd type="none" w="med" len="med"/>
          </a:ln>
        </p:spPr>
      </p:cxnSp>
      <p:sp>
        <p:nvSpPr>
          <p:cNvPr id="166" name="Google Shape;166;p21"/>
          <p:cNvSpPr txBox="1"/>
          <p:nvPr/>
        </p:nvSpPr>
        <p:spPr>
          <a:xfrm>
            <a:off x="665750" y="1331275"/>
            <a:ext cx="7673700" cy="13377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Clr>
                <a:schemeClr val="dk1"/>
              </a:buClr>
              <a:buSzPts val="1100"/>
              <a:buFont typeface="Arial"/>
              <a:buNone/>
            </a:pPr>
            <a:r>
              <a:rPr lang="pt-BR" sz="1100">
                <a:solidFill>
                  <a:schemeClr val="dk1"/>
                </a:solidFill>
                <a:latin typeface="Montserrat Medium"/>
                <a:ea typeface="Montserrat Medium"/>
                <a:cs typeface="Montserrat Medium"/>
                <a:sym typeface="Montserrat Medium"/>
              </a:rPr>
              <a:t>Reconhecemos que o desenvolvimento sustentável depende de uma visão integrada que considere os aspectos sociais, ambientais e econômicos. Alinhados com os Objetivos de Desenvolvimento Sustentável (ODS) da ONU, buscamos contribuir ativamente para uma sociedade mais justa e resiliente. Nosso compromisso com as ODS reflete tanto em nossas operações quanto nas comunidades em que atuamos, promovendo ações que geram valor compartilhado e incentivam um impacto positivo a longo prazo.</a:t>
            </a:r>
            <a:endParaRPr sz="1100">
              <a:solidFill>
                <a:schemeClr val="dk1"/>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Clr>
                <a:schemeClr val="dk1"/>
              </a:buClr>
              <a:buSzPts val="1100"/>
              <a:buFont typeface="Arial"/>
              <a:buNone/>
            </a:pPr>
            <a:r>
              <a:rPr lang="pt-BR" sz="1100">
                <a:solidFill>
                  <a:schemeClr val="dk1"/>
                </a:solidFill>
                <a:latin typeface="Montserrat Medium"/>
                <a:ea typeface="Montserrat Medium"/>
                <a:cs typeface="Montserrat Medium"/>
                <a:sym typeface="Montserrat Medium"/>
              </a:rPr>
              <a:t>A seguir, destacamos os objetivos com os quais temos uma conexão direta, reforçando nosso papel na construção de um futuro mais sustentável</a:t>
            </a:r>
            <a:endParaRPr sz="1100">
              <a:solidFill>
                <a:schemeClr val="dk1"/>
              </a:solidFill>
              <a:latin typeface="Montserrat Medium"/>
              <a:ea typeface="Montserrat Medium"/>
              <a:cs typeface="Montserrat Medium"/>
              <a:sym typeface="Montserrat Medium"/>
            </a:endParaRPr>
          </a:p>
        </p:txBody>
      </p:sp>
      <p:sp>
        <p:nvSpPr>
          <p:cNvPr id="167" name="Google Shape;167;p21"/>
          <p:cNvSpPr/>
          <p:nvPr/>
        </p:nvSpPr>
        <p:spPr>
          <a:xfrm>
            <a:off x="0" y="5086641"/>
            <a:ext cx="9144000" cy="57000"/>
          </a:xfrm>
          <a:prstGeom prst="rect">
            <a:avLst/>
          </a:prstGeom>
          <a:solidFill>
            <a:srgbClr val="E3061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30613"/>
              </a:solidFill>
              <a:latin typeface="Calibri"/>
              <a:ea typeface="Calibri"/>
              <a:cs typeface="Calibri"/>
              <a:sym typeface="Calibri"/>
            </a:endParaRPr>
          </a:p>
        </p:txBody>
      </p:sp>
      <p:pic>
        <p:nvPicPr>
          <p:cNvPr id="168" name="Google Shape;168;p21"/>
          <p:cNvPicPr preferRelativeResize="0"/>
          <p:nvPr/>
        </p:nvPicPr>
        <p:blipFill>
          <a:blip r:embed="rId4">
            <a:alphaModFix/>
          </a:blip>
          <a:stretch>
            <a:fillRect/>
          </a:stretch>
        </p:blipFill>
        <p:spPr>
          <a:xfrm>
            <a:off x="8233750" y="446050"/>
            <a:ext cx="502774" cy="204575"/>
          </a:xfrm>
          <a:prstGeom prst="rect">
            <a:avLst/>
          </a:prstGeom>
          <a:noFill/>
          <a:ln>
            <a:noFill/>
          </a:ln>
        </p:spPr>
      </p:pic>
      <p:pic>
        <p:nvPicPr>
          <p:cNvPr id="169" name="Google Shape;169;p21"/>
          <p:cNvPicPr preferRelativeResize="0"/>
          <p:nvPr/>
        </p:nvPicPr>
        <p:blipFill>
          <a:blip r:embed="rId5">
            <a:alphaModFix/>
          </a:blip>
          <a:stretch>
            <a:fillRect/>
          </a:stretch>
        </p:blipFill>
        <p:spPr>
          <a:xfrm>
            <a:off x="2129062" y="2880925"/>
            <a:ext cx="712300" cy="712300"/>
          </a:xfrm>
          <a:prstGeom prst="rect">
            <a:avLst/>
          </a:prstGeom>
          <a:noFill/>
          <a:ln>
            <a:noFill/>
          </a:ln>
        </p:spPr>
      </p:pic>
      <p:pic>
        <p:nvPicPr>
          <p:cNvPr id="170" name="Google Shape;170;p21"/>
          <p:cNvPicPr preferRelativeResize="0"/>
          <p:nvPr/>
        </p:nvPicPr>
        <p:blipFill>
          <a:blip r:embed="rId6">
            <a:alphaModFix/>
          </a:blip>
          <a:stretch>
            <a:fillRect/>
          </a:stretch>
        </p:blipFill>
        <p:spPr>
          <a:xfrm>
            <a:off x="3112443" y="2880925"/>
            <a:ext cx="712300" cy="712300"/>
          </a:xfrm>
          <a:prstGeom prst="rect">
            <a:avLst/>
          </a:prstGeom>
          <a:noFill/>
          <a:ln>
            <a:noFill/>
          </a:ln>
        </p:spPr>
      </p:pic>
      <p:pic>
        <p:nvPicPr>
          <p:cNvPr id="171" name="Google Shape;171;p21"/>
          <p:cNvPicPr preferRelativeResize="0"/>
          <p:nvPr/>
        </p:nvPicPr>
        <p:blipFill>
          <a:blip r:embed="rId7">
            <a:alphaModFix/>
          </a:blip>
          <a:stretch>
            <a:fillRect/>
          </a:stretch>
        </p:blipFill>
        <p:spPr>
          <a:xfrm>
            <a:off x="4095824" y="2880925"/>
            <a:ext cx="712300" cy="712300"/>
          </a:xfrm>
          <a:prstGeom prst="rect">
            <a:avLst/>
          </a:prstGeom>
          <a:noFill/>
          <a:ln>
            <a:noFill/>
          </a:ln>
        </p:spPr>
      </p:pic>
      <p:pic>
        <p:nvPicPr>
          <p:cNvPr id="172" name="Google Shape;172;p21"/>
          <p:cNvPicPr preferRelativeResize="0"/>
          <p:nvPr/>
        </p:nvPicPr>
        <p:blipFill>
          <a:blip r:embed="rId8">
            <a:alphaModFix/>
          </a:blip>
          <a:stretch>
            <a:fillRect/>
          </a:stretch>
        </p:blipFill>
        <p:spPr>
          <a:xfrm>
            <a:off x="5079206" y="2880925"/>
            <a:ext cx="712300" cy="712300"/>
          </a:xfrm>
          <a:prstGeom prst="rect">
            <a:avLst/>
          </a:prstGeom>
          <a:noFill/>
          <a:ln>
            <a:noFill/>
          </a:ln>
        </p:spPr>
      </p:pic>
      <p:pic>
        <p:nvPicPr>
          <p:cNvPr id="173" name="Google Shape;173;p21"/>
          <p:cNvPicPr preferRelativeResize="0"/>
          <p:nvPr/>
        </p:nvPicPr>
        <p:blipFill>
          <a:blip r:embed="rId9">
            <a:alphaModFix/>
          </a:blip>
          <a:stretch>
            <a:fillRect/>
          </a:stretch>
        </p:blipFill>
        <p:spPr>
          <a:xfrm>
            <a:off x="6062587" y="2880925"/>
            <a:ext cx="712300" cy="712300"/>
          </a:xfrm>
          <a:prstGeom prst="rect">
            <a:avLst/>
          </a:prstGeom>
          <a:noFill/>
          <a:ln>
            <a:noFill/>
          </a:ln>
        </p:spPr>
      </p:pic>
      <p:pic>
        <p:nvPicPr>
          <p:cNvPr id="174" name="Google Shape;174;p21"/>
          <p:cNvPicPr preferRelativeResize="0"/>
          <p:nvPr/>
        </p:nvPicPr>
        <p:blipFill>
          <a:blip r:embed="rId10">
            <a:alphaModFix/>
          </a:blip>
          <a:stretch>
            <a:fillRect/>
          </a:stretch>
        </p:blipFill>
        <p:spPr>
          <a:xfrm>
            <a:off x="2129078" y="3810475"/>
            <a:ext cx="712300" cy="712300"/>
          </a:xfrm>
          <a:prstGeom prst="rect">
            <a:avLst/>
          </a:prstGeom>
          <a:noFill/>
          <a:ln>
            <a:noFill/>
          </a:ln>
        </p:spPr>
      </p:pic>
      <p:pic>
        <p:nvPicPr>
          <p:cNvPr id="175" name="Google Shape;175;p21"/>
          <p:cNvPicPr preferRelativeResize="0"/>
          <p:nvPr/>
        </p:nvPicPr>
        <p:blipFill>
          <a:blip r:embed="rId11">
            <a:alphaModFix/>
          </a:blip>
          <a:stretch>
            <a:fillRect/>
          </a:stretch>
        </p:blipFill>
        <p:spPr>
          <a:xfrm>
            <a:off x="3112453" y="3810475"/>
            <a:ext cx="712300" cy="712300"/>
          </a:xfrm>
          <a:prstGeom prst="rect">
            <a:avLst/>
          </a:prstGeom>
          <a:noFill/>
          <a:ln>
            <a:noFill/>
          </a:ln>
        </p:spPr>
      </p:pic>
      <p:pic>
        <p:nvPicPr>
          <p:cNvPr id="176" name="Google Shape;176;p21"/>
          <p:cNvPicPr preferRelativeResize="0"/>
          <p:nvPr/>
        </p:nvPicPr>
        <p:blipFill>
          <a:blip r:embed="rId12">
            <a:alphaModFix/>
          </a:blip>
          <a:stretch>
            <a:fillRect/>
          </a:stretch>
        </p:blipFill>
        <p:spPr>
          <a:xfrm>
            <a:off x="4095828" y="3810475"/>
            <a:ext cx="712300" cy="712300"/>
          </a:xfrm>
          <a:prstGeom prst="rect">
            <a:avLst/>
          </a:prstGeom>
          <a:noFill/>
          <a:ln>
            <a:noFill/>
          </a:ln>
        </p:spPr>
      </p:pic>
      <p:pic>
        <p:nvPicPr>
          <p:cNvPr id="177" name="Google Shape;177;p21"/>
          <p:cNvPicPr preferRelativeResize="0"/>
          <p:nvPr/>
        </p:nvPicPr>
        <p:blipFill>
          <a:blip r:embed="rId13">
            <a:alphaModFix/>
          </a:blip>
          <a:stretch>
            <a:fillRect/>
          </a:stretch>
        </p:blipFill>
        <p:spPr>
          <a:xfrm>
            <a:off x="5079203" y="3806975"/>
            <a:ext cx="712300" cy="712300"/>
          </a:xfrm>
          <a:prstGeom prst="rect">
            <a:avLst/>
          </a:prstGeom>
          <a:noFill/>
          <a:ln>
            <a:noFill/>
          </a:ln>
        </p:spPr>
      </p:pic>
      <p:pic>
        <p:nvPicPr>
          <p:cNvPr id="178" name="Google Shape;178;p21"/>
          <p:cNvPicPr preferRelativeResize="0"/>
          <p:nvPr/>
        </p:nvPicPr>
        <p:blipFill>
          <a:blip r:embed="rId14">
            <a:alphaModFix/>
          </a:blip>
          <a:stretch>
            <a:fillRect/>
          </a:stretch>
        </p:blipFill>
        <p:spPr>
          <a:xfrm>
            <a:off x="6062578" y="3810475"/>
            <a:ext cx="712300" cy="712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sp>
        <p:nvSpPr>
          <p:cNvPr id="183" name="Google Shape;183;p22"/>
          <p:cNvSpPr txBox="1"/>
          <p:nvPr/>
        </p:nvSpPr>
        <p:spPr>
          <a:xfrm>
            <a:off x="400050" y="421850"/>
            <a:ext cx="3954000" cy="366300"/>
          </a:xfrm>
          <a:prstGeom prst="rect">
            <a:avLst/>
          </a:prstGeom>
          <a:noFill/>
          <a:ln>
            <a:noFill/>
          </a:ln>
        </p:spPr>
        <p:txBody>
          <a:bodyPr spcFirstLastPara="1" wrap="square" lIns="0" tIns="0" rIns="0" bIns="0" anchor="t" anchorCtr="0">
            <a:spAutoFit/>
          </a:bodyPr>
          <a:lstStyle/>
          <a:p>
            <a:pPr marL="0" lvl="0" indent="0" algn="l" rtl="0">
              <a:lnSpc>
                <a:spcPct val="70000"/>
              </a:lnSpc>
              <a:spcBef>
                <a:spcPts val="1000"/>
              </a:spcBef>
              <a:spcAft>
                <a:spcPts val="0"/>
              </a:spcAft>
              <a:buNone/>
            </a:pPr>
            <a:r>
              <a:rPr lang="pt-BR" sz="3400">
                <a:solidFill>
                  <a:schemeClr val="dk1"/>
                </a:solidFill>
                <a:latin typeface="Montserrat Black"/>
                <a:ea typeface="Montserrat Black"/>
                <a:cs typeface="Montserrat Black"/>
                <a:sym typeface="Montserrat Black"/>
              </a:rPr>
              <a:t>jornada Net Zero</a:t>
            </a:r>
            <a:endParaRPr sz="3400">
              <a:solidFill>
                <a:schemeClr val="dk1"/>
              </a:solidFill>
              <a:latin typeface="Montserrat Black"/>
              <a:ea typeface="Montserrat Black"/>
              <a:cs typeface="Montserrat Black"/>
              <a:sym typeface="Montserrat Black"/>
            </a:endParaRPr>
          </a:p>
        </p:txBody>
      </p:sp>
      <p:cxnSp>
        <p:nvCxnSpPr>
          <p:cNvPr id="184" name="Google Shape;184;p22"/>
          <p:cNvCxnSpPr/>
          <p:nvPr/>
        </p:nvCxnSpPr>
        <p:spPr>
          <a:xfrm rot="10800000">
            <a:off x="422150" y="984875"/>
            <a:ext cx="480600" cy="0"/>
          </a:xfrm>
          <a:prstGeom prst="straightConnector1">
            <a:avLst/>
          </a:prstGeom>
          <a:noFill/>
          <a:ln w="38100" cap="flat" cmpd="sng">
            <a:solidFill>
              <a:srgbClr val="D8232A"/>
            </a:solidFill>
            <a:prstDash val="solid"/>
            <a:round/>
            <a:headEnd type="none" w="med" len="med"/>
            <a:tailEnd type="none" w="med" len="med"/>
          </a:ln>
        </p:spPr>
      </p:cxnSp>
      <p:sp>
        <p:nvSpPr>
          <p:cNvPr id="185" name="Google Shape;185;p22"/>
          <p:cNvSpPr/>
          <p:nvPr/>
        </p:nvSpPr>
        <p:spPr>
          <a:xfrm>
            <a:off x="0" y="5086641"/>
            <a:ext cx="9144000" cy="57000"/>
          </a:xfrm>
          <a:prstGeom prst="rect">
            <a:avLst/>
          </a:prstGeom>
          <a:solidFill>
            <a:srgbClr val="E3061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30613"/>
              </a:solidFill>
              <a:latin typeface="Calibri"/>
              <a:ea typeface="Calibri"/>
              <a:cs typeface="Calibri"/>
              <a:sym typeface="Calibri"/>
            </a:endParaRPr>
          </a:p>
        </p:txBody>
      </p:sp>
      <p:pic>
        <p:nvPicPr>
          <p:cNvPr id="186" name="Google Shape;186;p22"/>
          <p:cNvPicPr preferRelativeResize="0"/>
          <p:nvPr/>
        </p:nvPicPr>
        <p:blipFill>
          <a:blip r:embed="rId4">
            <a:alphaModFix/>
          </a:blip>
          <a:stretch>
            <a:fillRect/>
          </a:stretch>
        </p:blipFill>
        <p:spPr>
          <a:xfrm>
            <a:off x="8233750" y="446050"/>
            <a:ext cx="502774" cy="204575"/>
          </a:xfrm>
          <a:prstGeom prst="rect">
            <a:avLst/>
          </a:prstGeom>
          <a:noFill/>
          <a:ln>
            <a:noFill/>
          </a:ln>
        </p:spPr>
      </p:pic>
      <p:graphicFrame>
        <p:nvGraphicFramePr>
          <p:cNvPr id="187" name="Google Shape;187;p22"/>
          <p:cNvGraphicFramePr/>
          <p:nvPr>
            <p:extLst>
              <p:ext uri="{D42A27DB-BD31-4B8C-83A1-F6EECF244321}">
                <p14:modId xmlns:p14="http://schemas.microsoft.com/office/powerpoint/2010/main" val="1987196767"/>
              </p:ext>
            </p:extLst>
          </p:nvPr>
        </p:nvGraphicFramePr>
        <p:xfrm>
          <a:off x="1690395" y="3570326"/>
          <a:ext cx="6634225" cy="1084600"/>
        </p:xfrm>
        <a:graphic>
          <a:graphicData uri="http://schemas.openxmlformats.org/drawingml/2006/table">
            <a:tbl>
              <a:tblPr firstRow="1" bandRow="1">
                <a:noFill/>
                <a:tableStyleId>{86F8682F-C7CA-474F-B0B9-9733AEB3FFA9}</a:tableStyleId>
              </a:tblPr>
              <a:tblGrid>
                <a:gridCol w="5068600">
                  <a:extLst>
                    <a:ext uri="{9D8B030D-6E8A-4147-A177-3AD203B41FA5}">
                      <a16:colId xmlns:a16="http://schemas.microsoft.com/office/drawing/2014/main" val="20000"/>
                    </a:ext>
                  </a:extLst>
                </a:gridCol>
                <a:gridCol w="1565625">
                  <a:extLst>
                    <a:ext uri="{9D8B030D-6E8A-4147-A177-3AD203B41FA5}">
                      <a16:colId xmlns:a16="http://schemas.microsoft.com/office/drawing/2014/main" val="20001"/>
                    </a:ext>
                  </a:extLst>
                </a:gridCol>
              </a:tblGrid>
              <a:tr h="271150">
                <a:tc>
                  <a:txBody>
                    <a:bodyPr/>
                    <a:lstStyle/>
                    <a:p>
                      <a:pPr marL="0" marR="0" lvl="0" indent="0" algn="l" rtl="0">
                        <a:lnSpc>
                          <a:spcPct val="150000"/>
                        </a:lnSpc>
                        <a:spcBef>
                          <a:spcPts val="0"/>
                        </a:spcBef>
                        <a:spcAft>
                          <a:spcPts val="0"/>
                        </a:spcAft>
                        <a:buNone/>
                      </a:pPr>
                      <a:r>
                        <a:rPr lang="pt-BR" sz="1000">
                          <a:solidFill>
                            <a:schemeClr val="dk1"/>
                          </a:solidFill>
                          <a:latin typeface="Bai Jamjuree"/>
                          <a:ea typeface="Bai Jamjuree"/>
                          <a:cs typeface="Bai Jamjuree"/>
                          <a:sym typeface="Bai Jamjuree"/>
                        </a:rPr>
                        <a:t>Escopo</a:t>
                      </a:r>
                      <a:endParaRPr sz="1000">
                        <a:solidFill>
                          <a:schemeClr val="dk1"/>
                        </a:solidFill>
                      </a:endParaRPr>
                    </a:p>
                  </a:txBody>
                  <a:tcPr marL="68600" marR="686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pt-BR" sz="1000" dirty="0">
                          <a:solidFill>
                            <a:schemeClr val="dk1"/>
                          </a:solidFill>
                          <a:latin typeface="Bai Jamjuree"/>
                          <a:ea typeface="Bai Jamjuree"/>
                          <a:cs typeface="Bai Jamjuree"/>
                          <a:sym typeface="Bai Jamjuree"/>
                        </a:rPr>
                        <a:t>Emissões</a:t>
                      </a:r>
                      <a:endParaRPr sz="1000" dirty="0">
                        <a:solidFill>
                          <a:schemeClr val="dk1"/>
                        </a:solidFill>
                      </a:endParaRPr>
                    </a:p>
                  </a:txBody>
                  <a:tcPr marL="68600" marR="686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271150">
                <a:tc>
                  <a:txBody>
                    <a:bodyPr/>
                    <a:lstStyle/>
                    <a:p>
                      <a:pPr marL="0" marR="0" lvl="0" indent="0" algn="l" rtl="0">
                        <a:lnSpc>
                          <a:spcPct val="150000"/>
                        </a:lnSpc>
                        <a:spcBef>
                          <a:spcPts val="0"/>
                        </a:spcBef>
                        <a:spcAft>
                          <a:spcPts val="0"/>
                        </a:spcAft>
                        <a:buNone/>
                      </a:pPr>
                      <a:r>
                        <a:rPr lang="pt-BR" sz="1000">
                          <a:solidFill>
                            <a:schemeClr val="dk1"/>
                          </a:solidFill>
                          <a:latin typeface="Bai Jamjuree"/>
                          <a:ea typeface="Bai Jamjuree"/>
                          <a:cs typeface="Bai Jamjuree"/>
                          <a:sym typeface="Bai Jamjuree"/>
                        </a:rPr>
                        <a:t>Escopo 1</a:t>
                      </a:r>
                      <a:endParaRPr sz="1000">
                        <a:solidFill>
                          <a:schemeClr val="dk1"/>
                        </a:solidFill>
                        <a:latin typeface="Bai Jamjuree"/>
                        <a:ea typeface="Bai Jamjuree"/>
                        <a:cs typeface="Bai Jamjuree"/>
                        <a:sym typeface="Bai Jamjuree"/>
                      </a:endParaRPr>
                    </a:p>
                  </a:txBody>
                  <a:tcPr marL="68600" marR="686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pt-BR" sz="1000" dirty="0">
                          <a:solidFill>
                            <a:schemeClr val="dk1"/>
                          </a:solidFill>
                          <a:latin typeface="Bai Jamjuree"/>
                          <a:ea typeface="Bai Jamjuree"/>
                          <a:cs typeface="Bai Jamjuree"/>
                          <a:sym typeface="Bai Jamjuree"/>
                        </a:rPr>
                        <a:t>6.000tCO2</a:t>
                      </a:r>
                      <a:endParaRPr sz="1000" dirty="0">
                        <a:solidFill>
                          <a:schemeClr val="dk1"/>
                        </a:solidFill>
                        <a:latin typeface="Bai Jamjuree"/>
                        <a:ea typeface="Bai Jamjuree"/>
                        <a:cs typeface="Bai Jamjuree"/>
                        <a:sym typeface="Bai Jamjuree"/>
                      </a:endParaRPr>
                    </a:p>
                  </a:txBody>
                  <a:tcPr marL="68600" marR="686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71150">
                <a:tc>
                  <a:txBody>
                    <a:bodyPr/>
                    <a:lstStyle/>
                    <a:p>
                      <a:pPr marL="0" marR="0" lvl="0" indent="0" algn="l" rtl="0">
                        <a:lnSpc>
                          <a:spcPct val="150000"/>
                        </a:lnSpc>
                        <a:spcBef>
                          <a:spcPts val="0"/>
                        </a:spcBef>
                        <a:spcAft>
                          <a:spcPts val="0"/>
                        </a:spcAft>
                        <a:buNone/>
                      </a:pPr>
                      <a:r>
                        <a:rPr lang="pt-BR" sz="1000">
                          <a:solidFill>
                            <a:srgbClr val="5D8A9C"/>
                          </a:solidFill>
                          <a:latin typeface="Bai Jamjuree"/>
                          <a:ea typeface="Bai Jamjuree"/>
                          <a:cs typeface="Bai Jamjuree"/>
                          <a:sym typeface="Bai Jamjuree"/>
                        </a:rPr>
                        <a:t>Escopo 2</a:t>
                      </a:r>
                      <a:endParaRPr sz="1000">
                        <a:solidFill>
                          <a:srgbClr val="5D8A9C"/>
                        </a:solidFill>
                        <a:latin typeface="Bai Jamjuree"/>
                        <a:ea typeface="Bai Jamjuree"/>
                        <a:cs typeface="Bai Jamjuree"/>
                        <a:sym typeface="Bai Jamjuree"/>
                      </a:endParaRPr>
                    </a:p>
                  </a:txBody>
                  <a:tcPr marL="68600" marR="686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pt-BR" sz="1000" dirty="0">
                          <a:solidFill>
                            <a:srgbClr val="5D8A9C"/>
                          </a:solidFill>
                          <a:latin typeface="Bai Jamjuree"/>
                          <a:ea typeface="Bai Jamjuree"/>
                          <a:cs typeface="Bai Jamjuree"/>
                          <a:sym typeface="Bai Jamjuree"/>
                        </a:rPr>
                        <a:t>600tCO2 </a:t>
                      </a:r>
                      <a:endParaRPr sz="1000" dirty="0">
                        <a:solidFill>
                          <a:srgbClr val="5D8A9C"/>
                        </a:solidFill>
                        <a:latin typeface="Bai Jamjuree"/>
                        <a:ea typeface="Bai Jamjuree"/>
                        <a:cs typeface="Bai Jamjuree"/>
                        <a:sym typeface="Bai Jamjuree"/>
                      </a:endParaRPr>
                    </a:p>
                  </a:txBody>
                  <a:tcPr marL="68600" marR="686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71150">
                <a:tc>
                  <a:txBody>
                    <a:bodyPr/>
                    <a:lstStyle/>
                    <a:p>
                      <a:pPr marL="0" marR="0" lvl="0" indent="0" algn="l" rtl="0">
                        <a:lnSpc>
                          <a:spcPct val="150000"/>
                        </a:lnSpc>
                        <a:spcBef>
                          <a:spcPts val="0"/>
                        </a:spcBef>
                        <a:spcAft>
                          <a:spcPts val="0"/>
                        </a:spcAft>
                        <a:buNone/>
                      </a:pPr>
                      <a:r>
                        <a:rPr lang="pt-BR" sz="1000">
                          <a:solidFill>
                            <a:srgbClr val="073763"/>
                          </a:solidFill>
                          <a:latin typeface="Bai Jamjuree"/>
                          <a:ea typeface="Bai Jamjuree"/>
                          <a:cs typeface="Bai Jamjuree"/>
                          <a:sym typeface="Bai Jamjuree"/>
                        </a:rPr>
                        <a:t>Escopo 3</a:t>
                      </a:r>
                      <a:endParaRPr sz="1000">
                        <a:solidFill>
                          <a:srgbClr val="073763"/>
                        </a:solidFill>
                        <a:latin typeface="Bai Jamjuree"/>
                        <a:ea typeface="Bai Jamjuree"/>
                        <a:cs typeface="Bai Jamjuree"/>
                        <a:sym typeface="Bai Jamjuree"/>
                      </a:endParaRPr>
                    </a:p>
                  </a:txBody>
                  <a:tcPr marL="68600" marR="686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pt-BR" sz="1000" dirty="0">
                          <a:solidFill>
                            <a:srgbClr val="073763"/>
                          </a:solidFill>
                          <a:latin typeface="Bai Jamjuree"/>
                          <a:ea typeface="Bai Jamjuree"/>
                          <a:cs typeface="Bai Jamjuree"/>
                          <a:sym typeface="Bai Jamjuree"/>
                        </a:rPr>
                        <a:t>250tCO2</a:t>
                      </a:r>
                      <a:endParaRPr sz="1000" dirty="0">
                        <a:solidFill>
                          <a:srgbClr val="073763"/>
                        </a:solidFill>
                        <a:latin typeface="Bai Jamjuree"/>
                        <a:ea typeface="Bai Jamjuree"/>
                        <a:cs typeface="Bai Jamjuree"/>
                        <a:sym typeface="Bai Jamjuree"/>
                      </a:endParaRPr>
                    </a:p>
                  </a:txBody>
                  <a:tcPr marL="68600" marR="686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pic>
        <p:nvPicPr>
          <p:cNvPr id="188" name="Google Shape;188;p22"/>
          <p:cNvPicPr preferRelativeResize="0"/>
          <p:nvPr/>
        </p:nvPicPr>
        <p:blipFill rotWithShape="1">
          <a:blip r:embed="rId5">
            <a:alphaModFix/>
          </a:blip>
          <a:srcRect l="10901" t="17789" r="3393" b="53411"/>
          <a:stretch/>
        </p:blipFill>
        <p:spPr>
          <a:xfrm>
            <a:off x="1690400" y="1222400"/>
            <a:ext cx="6634226" cy="2256876"/>
          </a:xfrm>
          <a:prstGeom prst="rect">
            <a:avLst/>
          </a:prstGeom>
          <a:noFill/>
          <a:ln>
            <a:noFill/>
          </a:ln>
        </p:spPr>
      </p:pic>
      <p:sp>
        <p:nvSpPr>
          <p:cNvPr id="189" name="Google Shape;189;p22"/>
          <p:cNvSpPr txBox="1"/>
          <p:nvPr/>
        </p:nvSpPr>
        <p:spPr>
          <a:xfrm>
            <a:off x="399200" y="1612575"/>
            <a:ext cx="1247100" cy="22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b="1" dirty="0">
                <a:solidFill>
                  <a:schemeClr val="dk2"/>
                </a:solidFill>
                <a:latin typeface="Bai Jamjuree"/>
                <a:ea typeface="Bai Jamjuree"/>
                <a:cs typeface="Bai Jamjuree"/>
                <a:sym typeface="Bai Jamjuree"/>
              </a:rPr>
              <a:t>6.850tCo2</a:t>
            </a:r>
            <a:endParaRPr b="1" dirty="0">
              <a:solidFill>
                <a:schemeClr val="dk2"/>
              </a:solidFill>
              <a:latin typeface="Bai Jamjuree"/>
              <a:ea typeface="Bai Jamjuree"/>
              <a:cs typeface="Bai Jamjuree"/>
              <a:sym typeface="Bai Jamjuree"/>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TotalTime>
  <Words>1259</Words>
  <Application>Microsoft Office PowerPoint</Application>
  <PresentationFormat>Apresentação na tela (16:9)</PresentationFormat>
  <Paragraphs>136</Paragraphs>
  <Slides>19</Slides>
  <Notes>19</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19</vt:i4>
      </vt:variant>
    </vt:vector>
  </HeadingPairs>
  <TitlesOfParts>
    <vt:vector size="27" baseType="lpstr">
      <vt:lpstr>Calibri</vt:lpstr>
      <vt:lpstr>Montserrat Black</vt:lpstr>
      <vt:lpstr>Montserrat</vt:lpstr>
      <vt:lpstr>Arial</vt:lpstr>
      <vt:lpstr>Bai Jamjuree</vt:lpstr>
      <vt:lpstr>Montserrat Medium</vt:lpstr>
      <vt:lpstr>Montserrat Light</vt:lpstr>
      <vt:lpstr>Simple Light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Victor</dc:creator>
  <cp:lastModifiedBy>Victor</cp:lastModifiedBy>
  <cp:revision>10</cp:revision>
  <dcterms:modified xsi:type="dcterms:W3CDTF">2025-04-28T15:08:30Z</dcterms:modified>
</cp:coreProperties>
</file>